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682" r:id="rId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6" d="100"/>
          <a:sy n="106" d="100"/>
        </p:scale>
        <p:origin x="7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A237B6-76B7-46E2-AA21-689C37FD42E0}" type="datetimeFigureOut">
              <a:rPr lang="tr-TR" smtClean="0"/>
              <a:t>9.09.2025</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B58ACD-547C-4DFD-8AE0-7AFCC1E5F131}" type="slidenum">
              <a:rPr lang="tr-TR" smtClean="0"/>
              <a:t>‹#›</a:t>
            </a:fld>
            <a:endParaRPr lang="tr-TR"/>
          </a:p>
        </p:txBody>
      </p:sp>
    </p:spTree>
    <p:extLst>
      <p:ext uri="{BB962C8B-B14F-4D97-AF65-F5344CB8AC3E}">
        <p14:creationId xmlns:p14="http://schemas.microsoft.com/office/powerpoint/2010/main" val="2430559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2E192DE2-7A25-4AA3-B919-8F28FAA29328}" type="slidenum">
              <a:rPr lang="en-US" altLang="tr-TR" smtClean="0"/>
              <a:pPr>
                <a:defRPr/>
              </a:pPr>
              <a:t>1</a:t>
            </a:fld>
            <a:endParaRPr lang="en-US" altLang="tr-TR" dirty="0"/>
          </a:p>
        </p:txBody>
      </p:sp>
    </p:spTree>
    <p:extLst>
      <p:ext uri="{BB962C8B-B14F-4D97-AF65-F5344CB8AC3E}">
        <p14:creationId xmlns:p14="http://schemas.microsoft.com/office/powerpoint/2010/main" val="2502770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F0D71-E2E7-B185-C987-30E392F5FF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tr-TR"/>
          </a:p>
        </p:txBody>
      </p:sp>
      <p:sp>
        <p:nvSpPr>
          <p:cNvPr id="3" name="Subtitle 2">
            <a:extLst>
              <a:ext uri="{FF2B5EF4-FFF2-40B4-BE49-F238E27FC236}">
                <a16:creationId xmlns:a16="http://schemas.microsoft.com/office/drawing/2014/main" id="{73AC1CA0-5599-4196-A19F-BD16BC9D27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tr-TR"/>
          </a:p>
        </p:txBody>
      </p:sp>
      <p:sp>
        <p:nvSpPr>
          <p:cNvPr id="4" name="Date Placeholder 3">
            <a:extLst>
              <a:ext uri="{FF2B5EF4-FFF2-40B4-BE49-F238E27FC236}">
                <a16:creationId xmlns:a16="http://schemas.microsoft.com/office/drawing/2014/main" id="{1D1BF745-F98D-369A-A243-1F9091B62087}"/>
              </a:ext>
            </a:extLst>
          </p:cNvPr>
          <p:cNvSpPr>
            <a:spLocks noGrp="1"/>
          </p:cNvSpPr>
          <p:nvPr>
            <p:ph type="dt" sz="half" idx="10"/>
          </p:nvPr>
        </p:nvSpPr>
        <p:spPr/>
        <p:txBody>
          <a:bodyPr/>
          <a:lstStyle/>
          <a:p>
            <a:fld id="{6EC4E7F8-2657-48D9-A38E-3A2C0DE3E770}" type="datetimeFigureOut">
              <a:rPr lang="tr-TR" smtClean="0"/>
              <a:t>9.09.2025</a:t>
            </a:fld>
            <a:endParaRPr lang="tr-TR"/>
          </a:p>
        </p:txBody>
      </p:sp>
      <p:sp>
        <p:nvSpPr>
          <p:cNvPr id="5" name="Footer Placeholder 4">
            <a:extLst>
              <a:ext uri="{FF2B5EF4-FFF2-40B4-BE49-F238E27FC236}">
                <a16:creationId xmlns:a16="http://schemas.microsoft.com/office/drawing/2014/main" id="{4E64CB7C-AD04-7C8C-1284-A4A6808DAB5C}"/>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6119899D-95A3-FB79-E9CA-C9F36117D70B}"/>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2987384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D54F7-F6D7-0802-FCD0-9A696A8E782D}"/>
              </a:ext>
            </a:extLst>
          </p:cNvPr>
          <p:cNvSpPr>
            <a:spLocks noGrp="1"/>
          </p:cNvSpPr>
          <p:nvPr>
            <p:ph type="title"/>
          </p:nvPr>
        </p:nvSpPr>
        <p:spPr/>
        <p:txBody>
          <a:bodyPr/>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4898DE88-A4E1-5A52-291D-71D4848923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69D9A33A-4724-1F05-2B7B-8044268DD191}"/>
              </a:ext>
            </a:extLst>
          </p:cNvPr>
          <p:cNvSpPr>
            <a:spLocks noGrp="1"/>
          </p:cNvSpPr>
          <p:nvPr>
            <p:ph type="dt" sz="half" idx="10"/>
          </p:nvPr>
        </p:nvSpPr>
        <p:spPr/>
        <p:txBody>
          <a:bodyPr/>
          <a:lstStyle/>
          <a:p>
            <a:fld id="{6EC4E7F8-2657-48D9-A38E-3A2C0DE3E770}" type="datetimeFigureOut">
              <a:rPr lang="tr-TR" smtClean="0"/>
              <a:t>9.09.2025</a:t>
            </a:fld>
            <a:endParaRPr lang="tr-TR"/>
          </a:p>
        </p:txBody>
      </p:sp>
      <p:sp>
        <p:nvSpPr>
          <p:cNvPr id="5" name="Footer Placeholder 4">
            <a:extLst>
              <a:ext uri="{FF2B5EF4-FFF2-40B4-BE49-F238E27FC236}">
                <a16:creationId xmlns:a16="http://schemas.microsoft.com/office/drawing/2014/main" id="{BC36F072-4294-5FAB-4250-47AD1D39C09E}"/>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94D8C3DC-9047-1B18-FFA2-240968AEF0E0}"/>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77657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5D38E0-8D5D-D3B6-E2DE-3129863782E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tr-TR"/>
          </a:p>
        </p:txBody>
      </p:sp>
      <p:sp>
        <p:nvSpPr>
          <p:cNvPr id="3" name="Vertical Text Placeholder 2">
            <a:extLst>
              <a:ext uri="{FF2B5EF4-FFF2-40B4-BE49-F238E27FC236}">
                <a16:creationId xmlns:a16="http://schemas.microsoft.com/office/drawing/2014/main" id="{7B01EE15-B6F9-9044-FCBB-FD508E3AE5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0172C8E1-D4D4-D906-BDB5-0AC47A2C9271}"/>
              </a:ext>
            </a:extLst>
          </p:cNvPr>
          <p:cNvSpPr>
            <a:spLocks noGrp="1"/>
          </p:cNvSpPr>
          <p:nvPr>
            <p:ph type="dt" sz="half" idx="10"/>
          </p:nvPr>
        </p:nvSpPr>
        <p:spPr/>
        <p:txBody>
          <a:bodyPr/>
          <a:lstStyle/>
          <a:p>
            <a:fld id="{6EC4E7F8-2657-48D9-A38E-3A2C0DE3E770}" type="datetimeFigureOut">
              <a:rPr lang="tr-TR" smtClean="0"/>
              <a:t>9.09.2025</a:t>
            </a:fld>
            <a:endParaRPr lang="tr-TR"/>
          </a:p>
        </p:txBody>
      </p:sp>
      <p:sp>
        <p:nvSpPr>
          <p:cNvPr id="5" name="Footer Placeholder 4">
            <a:extLst>
              <a:ext uri="{FF2B5EF4-FFF2-40B4-BE49-F238E27FC236}">
                <a16:creationId xmlns:a16="http://schemas.microsoft.com/office/drawing/2014/main" id="{89C72A32-D585-2A98-8DD4-000B7ACFFF1F}"/>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A461B7E9-6B59-ED94-EAB5-F2F3F2A711C1}"/>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3668305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6E08E-97F5-8CDE-FAEF-05E7335E21C9}"/>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0DE335D4-4A5E-2068-0D33-534B066F4B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4ECA823C-BFC7-ED2A-C78E-A998BE36BFB6}"/>
              </a:ext>
            </a:extLst>
          </p:cNvPr>
          <p:cNvSpPr>
            <a:spLocks noGrp="1"/>
          </p:cNvSpPr>
          <p:nvPr>
            <p:ph type="dt" sz="half" idx="10"/>
          </p:nvPr>
        </p:nvSpPr>
        <p:spPr/>
        <p:txBody>
          <a:bodyPr/>
          <a:lstStyle/>
          <a:p>
            <a:fld id="{6EC4E7F8-2657-48D9-A38E-3A2C0DE3E770}" type="datetimeFigureOut">
              <a:rPr lang="tr-TR" smtClean="0"/>
              <a:t>9.09.2025</a:t>
            </a:fld>
            <a:endParaRPr lang="tr-TR"/>
          </a:p>
        </p:txBody>
      </p:sp>
      <p:sp>
        <p:nvSpPr>
          <p:cNvPr id="5" name="Footer Placeholder 4">
            <a:extLst>
              <a:ext uri="{FF2B5EF4-FFF2-40B4-BE49-F238E27FC236}">
                <a16:creationId xmlns:a16="http://schemas.microsoft.com/office/drawing/2014/main" id="{B60F0445-D6D4-8433-E35F-50E46C30FEC5}"/>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5E7DD65C-67E9-ACA7-B67E-6B3618B21495}"/>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2284065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6FB77-57FB-37DB-8239-2BB8504531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tr-TR"/>
          </a:p>
        </p:txBody>
      </p:sp>
      <p:sp>
        <p:nvSpPr>
          <p:cNvPr id="3" name="Text Placeholder 2">
            <a:extLst>
              <a:ext uri="{FF2B5EF4-FFF2-40B4-BE49-F238E27FC236}">
                <a16:creationId xmlns:a16="http://schemas.microsoft.com/office/drawing/2014/main" id="{961305C3-9B14-5DC9-4841-8C7F62F622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60F6EB-AF42-18B0-9221-4E62471382A5}"/>
              </a:ext>
            </a:extLst>
          </p:cNvPr>
          <p:cNvSpPr>
            <a:spLocks noGrp="1"/>
          </p:cNvSpPr>
          <p:nvPr>
            <p:ph type="dt" sz="half" idx="10"/>
          </p:nvPr>
        </p:nvSpPr>
        <p:spPr/>
        <p:txBody>
          <a:bodyPr/>
          <a:lstStyle/>
          <a:p>
            <a:fld id="{6EC4E7F8-2657-48D9-A38E-3A2C0DE3E770}" type="datetimeFigureOut">
              <a:rPr lang="tr-TR" smtClean="0"/>
              <a:t>9.09.2025</a:t>
            </a:fld>
            <a:endParaRPr lang="tr-TR"/>
          </a:p>
        </p:txBody>
      </p:sp>
      <p:sp>
        <p:nvSpPr>
          <p:cNvPr id="5" name="Footer Placeholder 4">
            <a:extLst>
              <a:ext uri="{FF2B5EF4-FFF2-40B4-BE49-F238E27FC236}">
                <a16:creationId xmlns:a16="http://schemas.microsoft.com/office/drawing/2014/main" id="{CA88850C-F463-3E34-2870-FA72A68A7B73}"/>
              </a:ext>
            </a:extLst>
          </p:cNvPr>
          <p:cNvSpPr>
            <a:spLocks noGrp="1"/>
          </p:cNvSpPr>
          <p:nvPr>
            <p:ph type="ftr" sz="quarter" idx="11"/>
          </p:nvPr>
        </p:nvSpPr>
        <p:spPr/>
        <p:txBody>
          <a:bodyPr/>
          <a:lstStyle/>
          <a:p>
            <a:endParaRPr lang="tr-TR"/>
          </a:p>
        </p:txBody>
      </p:sp>
      <p:sp>
        <p:nvSpPr>
          <p:cNvPr id="6" name="Slide Number Placeholder 5">
            <a:extLst>
              <a:ext uri="{FF2B5EF4-FFF2-40B4-BE49-F238E27FC236}">
                <a16:creationId xmlns:a16="http://schemas.microsoft.com/office/drawing/2014/main" id="{17A1945F-2763-1A7B-BA6F-D4A9058646D0}"/>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3779680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10F30D-B438-8022-80C4-FFCB35A8B1F9}"/>
              </a:ext>
            </a:extLst>
          </p:cNvPr>
          <p:cNvSpPr>
            <a:spLocks noGrp="1"/>
          </p:cNvSpPr>
          <p:nvPr>
            <p:ph type="title"/>
          </p:nvPr>
        </p:nvSpPr>
        <p:spPr/>
        <p:txBody>
          <a:bodyPr/>
          <a:lstStyle/>
          <a:p>
            <a:r>
              <a:rPr lang="en-US"/>
              <a:t>Click to edit Master title style</a:t>
            </a:r>
            <a:endParaRPr lang="tr-TR"/>
          </a:p>
        </p:txBody>
      </p:sp>
      <p:sp>
        <p:nvSpPr>
          <p:cNvPr id="3" name="Content Placeholder 2">
            <a:extLst>
              <a:ext uri="{FF2B5EF4-FFF2-40B4-BE49-F238E27FC236}">
                <a16:creationId xmlns:a16="http://schemas.microsoft.com/office/drawing/2014/main" id="{9C02E649-D1F5-5E68-1827-8DCE3E233B3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Content Placeholder 3">
            <a:extLst>
              <a:ext uri="{FF2B5EF4-FFF2-40B4-BE49-F238E27FC236}">
                <a16:creationId xmlns:a16="http://schemas.microsoft.com/office/drawing/2014/main" id="{23E90CB7-5B6E-5C2E-4C30-2EE215BB82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Date Placeholder 4">
            <a:extLst>
              <a:ext uri="{FF2B5EF4-FFF2-40B4-BE49-F238E27FC236}">
                <a16:creationId xmlns:a16="http://schemas.microsoft.com/office/drawing/2014/main" id="{3185402E-F13A-5D82-A2F0-A6E635DCB6BD}"/>
              </a:ext>
            </a:extLst>
          </p:cNvPr>
          <p:cNvSpPr>
            <a:spLocks noGrp="1"/>
          </p:cNvSpPr>
          <p:nvPr>
            <p:ph type="dt" sz="half" idx="10"/>
          </p:nvPr>
        </p:nvSpPr>
        <p:spPr/>
        <p:txBody>
          <a:bodyPr/>
          <a:lstStyle/>
          <a:p>
            <a:fld id="{6EC4E7F8-2657-48D9-A38E-3A2C0DE3E770}" type="datetimeFigureOut">
              <a:rPr lang="tr-TR" smtClean="0"/>
              <a:t>9.09.2025</a:t>
            </a:fld>
            <a:endParaRPr lang="tr-TR"/>
          </a:p>
        </p:txBody>
      </p:sp>
      <p:sp>
        <p:nvSpPr>
          <p:cNvPr id="6" name="Footer Placeholder 5">
            <a:extLst>
              <a:ext uri="{FF2B5EF4-FFF2-40B4-BE49-F238E27FC236}">
                <a16:creationId xmlns:a16="http://schemas.microsoft.com/office/drawing/2014/main" id="{5369097E-964E-ED78-625E-8AEB641DEE8C}"/>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DAC9AE75-B74D-D7F1-7A16-A065AE55DEB6}"/>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3382109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69512-06F2-101F-80BF-AC8ECBF778A2}"/>
              </a:ext>
            </a:extLst>
          </p:cNvPr>
          <p:cNvSpPr>
            <a:spLocks noGrp="1"/>
          </p:cNvSpPr>
          <p:nvPr>
            <p:ph type="title"/>
          </p:nvPr>
        </p:nvSpPr>
        <p:spPr>
          <a:xfrm>
            <a:off x="839788" y="365125"/>
            <a:ext cx="10515600" cy="1325563"/>
          </a:xfrm>
        </p:spPr>
        <p:txBody>
          <a:bodyPr/>
          <a:lstStyle/>
          <a:p>
            <a:r>
              <a:rPr lang="en-US"/>
              <a:t>Click to edit Master title style</a:t>
            </a:r>
            <a:endParaRPr lang="tr-TR"/>
          </a:p>
        </p:txBody>
      </p:sp>
      <p:sp>
        <p:nvSpPr>
          <p:cNvPr id="3" name="Text Placeholder 2">
            <a:extLst>
              <a:ext uri="{FF2B5EF4-FFF2-40B4-BE49-F238E27FC236}">
                <a16:creationId xmlns:a16="http://schemas.microsoft.com/office/drawing/2014/main" id="{A0241CFB-778B-B5AD-B82C-7D0481EBE5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51A81CE-95DA-C66B-E87A-C4D5A5D40C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5" name="Text Placeholder 4">
            <a:extLst>
              <a:ext uri="{FF2B5EF4-FFF2-40B4-BE49-F238E27FC236}">
                <a16:creationId xmlns:a16="http://schemas.microsoft.com/office/drawing/2014/main" id="{DD442EE5-14C7-68E1-665A-F6553F7D08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95DA4C5-9A67-9DCF-BCD3-0CB7545703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7" name="Date Placeholder 6">
            <a:extLst>
              <a:ext uri="{FF2B5EF4-FFF2-40B4-BE49-F238E27FC236}">
                <a16:creationId xmlns:a16="http://schemas.microsoft.com/office/drawing/2014/main" id="{8BC1FE45-E71D-6D53-DE9A-A2D4EC25712B}"/>
              </a:ext>
            </a:extLst>
          </p:cNvPr>
          <p:cNvSpPr>
            <a:spLocks noGrp="1"/>
          </p:cNvSpPr>
          <p:nvPr>
            <p:ph type="dt" sz="half" idx="10"/>
          </p:nvPr>
        </p:nvSpPr>
        <p:spPr/>
        <p:txBody>
          <a:bodyPr/>
          <a:lstStyle/>
          <a:p>
            <a:fld id="{6EC4E7F8-2657-48D9-A38E-3A2C0DE3E770}" type="datetimeFigureOut">
              <a:rPr lang="tr-TR" smtClean="0"/>
              <a:t>9.09.2025</a:t>
            </a:fld>
            <a:endParaRPr lang="tr-TR"/>
          </a:p>
        </p:txBody>
      </p:sp>
      <p:sp>
        <p:nvSpPr>
          <p:cNvPr id="8" name="Footer Placeholder 7">
            <a:extLst>
              <a:ext uri="{FF2B5EF4-FFF2-40B4-BE49-F238E27FC236}">
                <a16:creationId xmlns:a16="http://schemas.microsoft.com/office/drawing/2014/main" id="{1C61EF41-120A-E519-E86B-AADE28CF71BE}"/>
              </a:ext>
            </a:extLst>
          </p:cNvPr>
          <p:cNvSpPr>
            <a:spLocks noGrp="1"/>
          </p:cNvSpPr>
          <p:nvPr>
            <p:ph type="ftr" sz="quarter" idx="11"/>
          </p:nvPr>
        </p:nvSpPr>
        <p:spPr/>
        <p:txBody>
          <a:bodyPr/>
          <a:lstStyle/>
          <a:p>
            <a:endParaRPr lang="tr-TR"/>
          </a:p>
        </p:txBody>
      </p:sp>
      <p:sp>
        <p:nvSpPr>
          <p:cNvPr id="9" name="Slide Number Placeholder 8">
            <a:extLst>
              <a:ext uri="{FF2B5EF4-FFF2-40B4-BE49-F238E27FC236}">
                <a16:creationId xmlns:a16="http://schemas.microsoft.com/office/drawing/2014/main" id="{7A7C216B-ED4E-A620-F575-3D1C31F28FE0}"/>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4123524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B5E01-9ADD-B75D-4A0F-B4EF4E1B2066}"/>
              </a:ext>
            </a:extLst>
          </p:cNvPr>
          <p:cNvSpPr>
            <a:spLocks noGrp="1"/>
          </p:cNvSpPr>
          <p:nvPr>
            <p:ph type="title"/>
          </p:nvPr>
        </p:nvSpPr>
        <p:spPr/>
        <p:txBody>
          <a:bodyPr/>
          <a:lstStyle/>
          <a:p>
            <a:r>
              <a:rPr lang="en-US"/>
              <a:t>Click to edit Master title style</a:t>
            </a:r>
            <a:endParaRPr lang="tr-TR"/>
          </a:p>
        </p:txBody>
      </p:sp>
      <p:sp>
        <p:nvSpPr>
          <p:cNvPr id="3" name="Date Placeholder 2">
            <a:extLst>
              <a:ext uri="{FF2B5EF4-FFF2-40B4-BE49-F238E27FC236}">
                <a16:creationId xmlns:a16="http://schemas.microsoft.com/office/drawing/2014/main" id="{84F6882F-F260-A669-4CAA-D6A52C5173ED}"/>
              </a:ext>
            </a:extLst>
          </p:cNvPr>
          <p:cNvSpPr>
            <a:spLocks noGrp="1"/>
          </p:cNvSpPr>
          <p:nvPr>
            <p:ph type="dt" sz="half" idx="10"/>
          </p:nvPr>
        </p:nvSpPr>
        <p:spPr/>
        <p:txBody>
          <a:bodyPr/>
          <a:lstStyle/>
          <a:p>
            <a:fld id="{6EC4E7F8-2657-48D9-A38E-3A2C0DE3E770}" type="datetimeFigureOut">
              <a:rPr lang="tr-TR" smtClean="0"/>
              <a:t>9.09.2025</a:t>
            </a:fld>
            <a:endParaRPr lang="tr-TR"/>
          </a:p>
        </p:txBody>
      </p:sp>
      <p:sp>
        <p:nvSpPr>
          <p:cNvPr id="4" name="Footer Placeholder 3">
            <a:extLst>
              <a:ext uri="{FF2B5EF4-FFF2-40B4-BE49-F238E27FC236}">
                <a16:creationId xmlns:a16="http://schemas.microsoft.com/office/drawing/2014/main" id="{C3B80724-7849-942C-7CD7-DEA7A55D458F}"/>
              </a:ext>
            </a:extLst>
          </p:cNvPr>
          <p:cNvSpPr>
            <a:spLocks noGrp="1"/>
          </p:cNvSpPr>
          <p:nvPr>
            <p:ph type="ftr" sz="quarter" idx="11"/>
          </p:nvPr>
        </p:nvSpPr>
        <p:spPr/>
        <p:txBody>
          <a:bodyPr/>
          <a:lstStyle/>
          <a:p>
            <a:endParaRPr lang="tr-TR"/>
          </a:p>
        </p:txBody>
      </p:sp>
      <p:sp>
        <p:nvSpPr>
          <p:cNvPr id="5" name="Slide Number Placeholder 4">
            <a:extLst>
              <a:ext uri="{FF2B5EF4-FFF2-40B4-BE49-F238E27FC236}">
                <a16:creationId xmlns:a16="http://schemas.microsoft.com/office/drawing/2014/main" id="{82E9522B-F93B-4172-6739-DD5DACD8AFA6}"/>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2569758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D627B3-7B20-7721-ABF9-F5B8A98D1040}"/>
              </a:ext>
            </a:extLst>
          </p:cNvPr>
          <p:cNvSpPr>
            <a:spLocks noGrp="1"/>
          </p:cNvSpPr>
          <p:nvPr>
            <p:ph type="dt" sz="half" idx="10"/>
          </p:nvPr>
        </p:nvSpPr>
        <p:spPr/>
        <p:txBody>
          <a:bodyPr/>
          <a:lstStyle/>
          <a:p>
            <a:fld id="{6EC4E7F8-2657-48D9-A38E-3A2C0DE3E770}" type="datetimeFigureOut">
              <a:rPr lang="tr-TR" smtClean="0"/>
              <a:t>9.09.2025</a:t>
            </a:fld>
            <a:endParaRPr lang="tr-TR"/>
          </a:p>
        </p:txBody>
      </p:sp>
      <p:sp>
        <p:nvSpPr>
          <p:cNvPr id="3" name="Footer Placeholder 2">
            <a:extLst>
              <a:ext uri="{FF2B5EF4-FFF2-40B4-BE49-F238E27FC236}">
                <a16:creationId xmlns:a16="http://schemas.microsoft.com/office/drawing/2014/main" id="{AB5D54A3-E33F-7F74-B0F3-72C3092D9008}"/>
              </a:ext>
            </a:extLst>
          </p:cNvPr>
          <p:cNvSpPr>
            <a:spLocks noGrp="1"/>
          </p:cNvSpPr>
          <p:nvPr>
            <p:ph type="ftr" sz="quarter" idx="11"/>
          </p:nvPr>
        </p:nvSpPr>
        <p:spPr/>
        <p:txBody>
          <a:bodyPr/>
          <a:lstStyle/>
          <a:p>
            <a:endParaRPr lang="tr-TR"/>
          </a:p>
        </p:txBody>
      </p:sp>
      <p:sp>
        <p:nvSpPr>
          <p:cNvPr id="4" name="Slide Number Placeholder 3">
            <a:extLst>
              <a:ext uri="{FF2B5EF4-FFF2-40B4-BE49-F238E27FC236}">
                <a16:creationId xmlns:a16="http://schemas.microsoft.com/office/drawing/2014/main" id="{D86BF5CC-303A-5661-4B97-5DF4F92C5C0F}"/>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3621411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44347-BDA5-135A-1718-A390B96FE5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Content Placeholder 2">
            <a:extLst>
              <a:ext uri="{FF2B5EF4-FFF2-40B4-BE49-F238E27FC236}">
                <a16:creationId xmlns:a16="http://schemas.microsoft.com/office/drawing/2014/main" id="{1E40CB1C-8FE3-9D23-E513-F6BDA6F786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Text Placeholder 3">
            <a:extLst>
              <a:ext uri="{FF2B5EF4-FFF2-40B4-BE49-F238E27FC236}">
                <a16:creationId xmlns:a16="http://schemas.microsoft.com/office/drawing/2014/main" id="{4A442414-7A39-4197-516B-8BB814FC19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A1B676-3D06-0EDB-5535-9A79F5573A02}"/>
              </a:ext>
            </a:extLst>
          </p:cNvPr>
          <p:cNvSpPr>
            <a:spLocks noGrp="1"/>
          </p:cNvSpPr>
          <p:nvPr>
            <p:ph type="dt" sz="half" idx="10"/>
          </p:nvPr>
        </p:nvSpPr>
        <p:spPr/>
        <p:txBody>
          <a:bodyPr/>
          <a:lstStyle/>
          <a:p>
            <a:fld id="{6EC4E7F8-2657-48D9-A38E-3A2C0DE3E770}" type="datetimeFigureOut">
              <a:rPr lang="tr-TR" smtClean="0"/>
              <a:t>9.09.2025</a:t>
            </a:fld>
            <a:endParaRPr lang="tr-TR"/>
          </a:p>
        </p:txBody>
      </p:sp>
      <p:sp>
        <p:nvSpPr>
          <p:cNvPr id="6" name="Footer Placeholder 5">
            <a:extLst>
              <a:ext uri="{FF2B5EF4-FFF2-40B4-BE49-F238E27FC236}">
                <a16:creationId xmlns:a16="http://schemas.microsoft.com/office/drawing/2014/main" id="{CB00911B-03E0-E350-2AC0-D94A0FC3DE44}"/>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333D7E9B-0D9B-D948-FB75-F28D91B69323}"/>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1840322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43B53-DB0E-5912-C64D-43ACA50940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tr-TR"/>
          </a:p>
        </p:txBody>
      </p:sp>
      <p:sp>
        <p:nvSpPr>
          <p:cNvPr id="3" name="Picture Placeholder 2">
            <a:extLst>
              <a:ext uri="{FF2B5EF4-FFF2-40B4-BE49-F238E27FC236}">
                <a16:creationId xmlns:a16="http://schemas.microsoft.com/office/drawing/2014/main" id="{CB797306-5C32-7065-E7E5-F7FBB8F6E2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a:extLst>
              <a:ext uri="{FF2B5EF4-FFF2-40B4-BE49-F238E27FC236}">
                <a16:creationId xmlns:a16="http://schemas.microsoft.com/office/drawing/2014/main" id="{8F11DCBC-B291-14BE-84C2-5D0341D807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7C10C1-4C70-53CB-C3CF-2360989092B0}"/>
              </a:ext>
            </a:extLst>
          </p:cNvPr>
          <p:cNvSpPr>
            <a:spLocks noGrp="1"/>
          </p:cNvSpPr>
          <p:nvPr>
            <p:ph type="dt" sz="half" idx="10"/>
          </p:nvPr>
        </p:nvSpPr>
        <p:spPr/>
        <p:txBody>
          <a:bodyPr/>
          <a:lstStyle/>
          <a:p>
            <a:fld id="{6EC4E7F8-2657-48D9-A38E-3A2C0DE3E770}" type="datetimeFigureOut">
              <a:rPr lang="tr-TR" smtClean="0"/>
              <a:t>9.09.2025</a:t>
            </a:fld>
            <a:endParaRPr lang="tr-TR"/>
          </a:p>
        </p:txBody>
      </p:sp>
      <p:sp>
        <p:nvSpPr>
          <p:cNvPr id="6" name="Footer Placeholder 5">
            <a:extLst>
              <a:ext uri="{FF2B5EF4-FFF2-40B4-BE49-F238E27FC236}">
                <a16:creationId xmlns:a16="http://schemas.microsoft.com/office/drawing/2014/main" id="{13C64BC4-D2E3-C884-63A2-8FFACF819303}"/>
              </a:ext>
            </a:extLst>
          </p:cNvPr>
          <p:cNvSpPr>
            <a:spLocks noGrp="1"/>
          </p:cNvSpPr>
          <p:nvPr>
            <p:ph type="ftr" sz="quarter" idx="11"/>
          </p:nvPr>
        </p:nvSpPr>
        <p:spPr/>
        <p:txBody>
          <a:bodyPr/>
          <a:lstStyle/>
          <a:p>
            <a:endParaRPr lang="tr-TR"/>
          </a:p>
        </p:txBody>
      </p:sp>
      <p:sp>
        <p:nvSpPr>
          <p:cNvPr id="7" name="Slide Number Placeholder 6">
            <a:extLst>
              <a:ext uri="{FF2B5EF4-FFF2-40B4-BE49-F238E27FC236}">
                <a16:creationId xmlns:a16="http://schemas.microsoft.com/office/drawing/2014/main" id="{F27D02AB-FC05-9081-E55F-6BEB1AADD2E7}"/>
              </a:ext>
            </a:extLst>
          </p:cNvPr>
          <p:cNvSpPr>
            <a:spLocks noGrp="1"/>
          </p:cNvSpPr>
          <p:nvPr>
            <p:ph type="sldNum" sz="quarter" idx="12"/>
          </p:nvPr>
        </p:nvSpPr>
        <p:spPr/>
        <p:txBody>
          <a:bodyPr/>
          <a:lstStyle/>
          <a:p>
            <a:fld id="{F15CBF86-1187-442D-9450-B6808ED5C21E}" type="slidenum">
              <a:rPr lang="tr-TR" smtClean="0"/>
              <a:t>‹#›</a:t>
            </a:fld>
            <a:endParaRPr lang="tr-TR"/>
          </a:p>
        </p:txBody>
      </p:sp>
    </p:spTree>
    <p:extLst>
      <p:ext uri="{BB962C8B-B14F-4D97-AF65-F5344CB8AC3E}">
        <p14:creationId xmlns:p14="http://schemas.microsoft.com/office/powerpoint/2010/main" val="942104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65F8C5-8B2D-B17E-0264-2510D39A38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tr-TR"/>
          </a:p>
        </p:txBody>
      </p:sp>
      <p:sp>
        <p:nvSpPr>
          <p:cNvPr id="3" name="Text Placeholder 2">
            <a:extLst>
              <a:ext uri="{FF2B5EF4-FFF2-40B4-BE49-F238E27FC236}">
                <a16:creationId xmlns:a16="http://schemas.microsoft.com/office/drawing/2014/main" id="{2DED2B5F-E5FA-3D70-4204-11C00960B0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4" name="Date Placeholder 3">
            <a:extLst>
              <a:ext uri="{FF2B5EF4-FFF2-40B4-BE49-F238E27FC236}">
                <a16:creationId xmlns:a16="http://schemas.microsoft.com/office/drawing/2014/main" id="{567DBCAF-4C67-8F25-0027-07497E79C5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C4E7F8-2657-48D9-A38E-3A2C0DE3E770}" type="datetimeFigureOut">
              <a:rPr lang="tr-TR" smtClean="0"/>
              <a:t>9.09.2025</a:t>
            </a:fld>
            <a:endParaRPr lang="tr-TR"/>
          </a:p>
        </p:txBody>
      </p:sp>
      <p:sp>
        <p:nvSpPr>
          <p:cNvPr id="5" name="Footer Placeholder 4">
            <a:extLst>
              <a:ext uri="{FF2B5EF4-FFF2-40B4-BE49-F238E27FC236}">
                <a16:creationId xmlns:a16="http://schemas.microsoft.com/office/drawing/2014/main" id="{4AE62640-A797-9FCE-2C4D-AD8266A76B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a:extLst>
              <a:ext uri="{FF2B5EF4-FFF2-40B4-BE49-F238E27FC236}">
                <a16:creationId xmlns:a16="http://schemas.microsoft.com/office/drawing/2014/main" id="{E0D3998F-7E5C-DE03-1F6B-893C50F935A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CBF86-1187-442D-9450-B6808ED5C21E}" type="slidenum">
              <a:rPr lang="tr-TR" smtClean="0"/>
              <a:t>‹#›</a:t>
            </a:fld>
            <a:endParaRPr lang="tr-TR"/>
          </a:p>
        </p:txBody>
      </p:sp>
    </p:spTree>
    <p:extLst>
      <p:ext uri="{BB962C8B-B14F-4D97-AF65-F5344CB8AC3E}">
        <p14:creationId xmlns:p14="http://schemas.microsoft.com/office/powerpoint/2010/main" val="1533076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8CBB2BBC-0341-4662-BC03-3D4B2E853CE2}"/>
              </a:ext>
            </a:extLst>
          </p:cNvPr>
          <p:cNvSpPr txBox="1">
            <a:spLocks/>
          </p:cNvSpPr>
          <p:nvPr/>
        </p:nvSpPr>
        <p:spPr bwMode="auto">
          <a:xfrm>
            <a:off x="8197453" y="5804298"/>
            <a:ext cx="2128838" cy="20597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bodyPr>
          <a:lstStyle>
            <a:defPPr>
              <a:defRPr lang="tr-TR"/>
            </a:defPPr>
            <a:lvl1pPr algn="r"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anose="020B0604020202020204" pitchFamily="34" charset="0"/>
              </a:defRPr>
            </a:lvl1pPr>
            <a:lvl2pPr marL="742950" indent="-28575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alibri" panose="020F050202020403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alibri" panose="020F0502020204030204" pitchFamily="34" charset="0"/>
                <a:ea typeface="+mn-ea"/>
                <a:cs typeface="Arial" panose="020B0604020202020204" pitchFamily="34" charset="0"/>
              </a:defRPr>
            </a:lvl5pPr>
            <a:lvl6pPr marL="2514600" indent="-228600" algn="l" defTabSz="914400" rtl="0" eaLnBrk="0" fontAlgn="base" latinLnBrk="0" hangingPunct="0">
              <a:lnSpc>
                <a:spcPct val="90000"/>
              </a:lnSpc>
              <a:spcBef>
                <a:spcPts val="500"/>
              </a:spcBef>
              <a:spcAft>
                <a:spcPct val="0"/>
              </a:spcAft>
              <a:buFont typeface="Arial" panose="020B0604020202020204" pitchFamily="34" charset="0"/>
              <a:buChar char="•"/>
              <a:defRPr kern="1200">
                <a:solidFill>
                  <a:schemeClr val="tx1"/>
                </a:solidFill>
                <a:latin typeface="Calibri" panose="020F0502020204030204" pitchFamily="34" charset="0"/>
                <a:ea typeface="+mn-ea"/>
                <a:cs typeface="Arial" panose="020B0604020202020204" pitchFamily="34" charset="0"/>
              </a:defRPr>
            </a:lvl6pPr>
            <a:lvl7pPr marL="2971800" indent="-228600" algn="l" defTabSz="914400" rtl="0" eaLnBrk="0" fontAlgn="base" latinLnBrk="0" hangingPunct="0">
              <a:lnSpc>
                <a:spcPct val="90000"/>
              </a:lnSpc>
              <a:spcBef>
                <a:spcPts val="500"/>
              </a:spcBef>
              <a:spcAft>
                <a:spcPct val="0"/>
              </a:spcAft>
              <a:buFont typeface="Arial" panose="020B0604020202020204" pitchFamily="34" charset="0"/>
              <a:buChar char="•"/>
              <a:defRPr kern="1200">
                <a:solidFill>
                  <a:schemeClr val="tx1"/>
                </a:solidFill>
                <a:latin typeface="Calibri" panose="020F0502020204030204" pitchFamily="34" charset="0"/>
                <a:ea typeface="+mn-ea"/>
                <a:cs typeface="Arial" panose="020B0604020202020204" pitchFamily="34" charset="0"/>
              </a:defRPr>
            </a:lvl7pPr>
            <a:lvl8pPr marL="3429000" indent="-228600" algn="l" defTabSz="914400" rtl="0" eaLnBrk="0" fontAlgn="base" latinLnBrk="0" hangingPunct="0">
              <a:lnSpc>
                <a:spcPct val="90000"/>
              </a:lnSpc>
              <a:spcBef>
                <a:spcPts val="500"/>
              </a:spcBef>
              <a:spcAft>
                <a:spcPct val="0"/>
              </a:spcAft>
              <a:buFont typeface="Arial" panose="020B0604020202020204" pitchFamily="34" charset="0"/>
              <a:buChar char="•"/>
              <a:defRPr kern="1200">
                <a:solidFill>
                  <a:schemeClr val="tx1"/>
                </a:solidFill>
                <a:latin typeface="Calibri" panose="020F0502020204030204" pitchFamily="34" charset="0"/>
                <a:ea typeface="+mn-ea"/>
                <a:cs typeface="Arial" panose="020B0604020202020204" pitchFamily="34" charset="0"/>
              </a:defRPr>
            </a:lvl8pPr>
            <a:lvl9pPr marL="3886200" indent="-228600" algn="l" defTabSz="914400" rtl="0" eaLnBrk="0" fontAlgn="base" latinLnBrk="0" hangingPunct="0">
              <a:lnSpc>
                <a:spcPct val="90000"/>
              </a:lnSpc>
              <a:spcBef>
                <a:spcPts val="500"/>
              </a:spcBef>
              <a:spcAft>
                <a:spcPct val="0"/>
              </a:spcAft>
              <a:buFont typeface="Arial" panose="020B0604020202020204" pitchFamily="34" charset="0"/>
              <a:buChar char="•"/>
              <a:defRPr kern="1200">
                <a:solidFill>
                  <a:schemeClr val="tx1"/>
                </a:solidFill>
                <a:latin typeface="Calibri" panose="020F0502020204030204" pitchFamily="34" charset="0"/>
                <a:ea typeface="+mn-ea"/>
                <a:cs typeface="Arial" panose="020B0604020202020204" pitchFamily="34" charset="0"/>
              </a:defRPr>
            </a:lvl9pPr>
          </a:lstStyle>
          <a:p>
            <a:pPr>
              <a:lnSpc>
                <a:spcPct val="100000"/>
              </a:lnSpc>
              <a:spcBef>
                <a:spcPct val="0"/>
              </a:spcBef>
              <a:buFontTx/>
              <a:buNone/>
            </a:pPr>
            <a:fld id="{BA4ECF67-48B7-46FE-914E-97D9D1B29D39}" type="slidenum">
              <a:rPr lang="en-US" altLang="en-US" sz="750" b="1">
                <a:solidFill>
                  <a:schemeClr val="bg1"/>
                </a:solidFill>
              </a:rPr>
              <a:pPr>
                <a:lnSpc>
                  <a:spcPct val="100000"/>
                </a:lnSpc>
                <a:spcBef>
                  <a:spcPct val="0"/>
                </a:spcBef>
                <a:buFontTx/>
                <a:buNone/>
              </a:pPr>
              <a:t>1</a:t>
            </a:fld>
            <a:endParaRPr lang="en-US" altLang="en-US" sz="750" b="1" dirty="0">
              <a:solidFill>
                <a:schemeClr val="bg1"/>
              </a:solidFill>
            </a:endParaRPr>
          </a:p>
        </p:txBody>
      </p:sp>
      <p:sp>
        <p:nvSpPr>
          <p:cNvPr id="11" name="Slide Number Placeholder 4">
            <a:extLst>
              <a:ext uri="{FF2B5EF4-FFF2-40B4-BE49-F238E27FC236}">
                <a16:creationId xmlns:a16="http://schemas.microsoft.com/office/drawing/2014/main" id="{A6A4BC1D-30D7-4B91-A422-711FAA930C6C}"/>
              </a:ext>
            </a:extLst>
          </p:cNvPr>
          <p:cNvSpPr txBox="1">
            <a:spLocks/>
          </p:cNvSpPr>
          <p:nvPr/>
        </p:nvSpPr>
        <p:spPr bwMode="auto">
          <a:xfrm>
            <a:off x="8197453" y="5799535"/>
            <a:ext cx="2128838" cy="205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fld id="{AABEF1EE-B4F6-412C-B420-760DF5D5A379}" type="slidenum">
              <a:rPr lang="tr-TR" altLang="en-US" sz="750" b="1">
                <a:solidFill>
                  <a:schemeClr val="bg1"/>
                </a:solidFill>
              </a:rPr>
              <a:pPr algn="r" eaLnBrk="1" hangingPunct="1">
                <a:lnSpc>
                  <a:spcPct val="100000"/>
                </a:lnSpc>
                <a:spcBef>
                  <a:spcPct val="0"/>
                </a:spcBef>
                <a:buFontTx/>
                <a:buNone/>
              </a:pPr>
              <a:t>1</a:t>
            </a:fld>
            <a:endParaRPr lang="tr-TR" altLang="en-US" sz="750" b="1">
              <a:solidFill>
                <a:schemeClr val="bg1"/>
              </a:solidFill>
            </a:endParaRPr>
          </a:p>
        </p:txBody>
      </p:sp>
      <p:cxnSp>
        <p:nvCxnSpPr>
          <p:cNvPr id="19" name="Düz Bağlayıcı 16">
            <a:extLst>
              <a:ext uri="{FF2B5EF4-FFF2-40B4-BE49-F238E27FC236}">
                <a16:creationId xmlns:a16="http://schemas.microsoft.com/office/drawing/2014/main" id="{F17B42CE-D212-47F5-8BB9-F269BDD1E0D6}"/>
              </a:ext>
            </a:extLst>
          </p:cNvPr>
          <p:cNvCxnSpPr/>
          <p:nvPr/>
        </p:nvCxnSpPr>
        <p:spPr>
          <a:xfrm>
            <a:off x="1588" y="912813"/>
            <a:ext cx="12190412" cy="0"/>
          </a:xfrm>
          <a:prstGeom prst="line">
            <a:avLst/>
          </a:prstGeom>
          <a:ln>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pic>
        <p:nvPicPr>
          <p:cNvPr id="20" name="Picture 19" descr="C:\Users\a_girinci\Downloads\ICBC Logo\ICBC LOGO.png">
            <a:extLst>
              <a:ext uri="{FF2B5EF4-FFF2-40B4-BE49-F238E27FC236}">
                <a16:creationId xmlns:a16="http://schemas.microsoft.com/office/drawing/2014/main" id="{FEE98F0F-0B62-4205-9A3D-51B9053ADE9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8000" y="144463"/>
            <a:ext cx="1900238"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Metin Kutusu 2">
            <a:extLst>
              <a:ext uri="{FF2B5EF4-FFF2-40B4-BE49-F238E27FC236}">
                <a16:creationId xmlns:a16="http://schemas.microsoft.com/office/drawing/2014/main" id="{49C747CD-A9D1-44A8-B2B7-777B7C0730C7}"/>
              </a:ext>
            </a:extLst>
          </p:cNvPr>
          <p:cNvSpPr txBox="1">
            <a:spLocks noChangeArrowheads="1"/>
          </p:cNvSpPr>
          <p:nvPr/>
        </p:nvSpPr>
        <p:spPr bwMode="auto">
          <a:xfrm>
            <a:off x="0" y="6596063"/>
            <a:ext cx="12192000" cy="261937"/>
          </a:xfrm>
          <a:prstGeom prst="rect">
            <a:avLst/>
          </a:prstGeom>
          <a:solidFill>
            <a:schemeClr val="tx1"/>
          </a:solidFill>
          <a:ln w="9525">
            <a:solidFill>
              <a:schemeClr val="tx1"/>
            </a:solidFill>
            <a:miter lim="800000"/>
            <a:headEnd/>
            <a:tailEnd/>
          </a:ln>
        </p:spPr>
        <p:txBody>
          <a:bodyPr anchor="ctr"/>
          <a:lstStyle/>
          <a:p>
            <a:pPr indent="449580">
              <a:lnSpc>
                <a:spcPct val="115000"/>
              </a:lnSpc>
              <a:spcAft>
                <a:spcPts val="1000"/>
              </a:spcAft>
              <a:defRPr/>
            </a:pPr>
            <a:r>
              <a:rPr lang="en-US" sz="1050" b="1" dirty="0">
                <a:solidFill>
                  <a:schemeClr val="bg1"/>
                </a:solidFill>
                <a:ea typeface="Calibri"/>
                <a:cs typeface="Times New Roman"/>
              </a:rPr>
              <a:t>ICBC Turkey </a:t>
            </a:r>
            <a:r>
              <a:rPr lang="tr-TR" sz="1050" b="1" dirty="0">
                <a:solidFill>
                  <a:schemeClr val="bg1"/>
                </a:solidFill>
                <a:ea typeface="Calibri"/>
                <a:cs typeface="Times New Roman"/>
              </a:rPr>
              <a:t>Portföy | Temmuz 2025</a:t>
            </a:r>
            <a:endParaRPr lang="en-US" sz="1050" b="1" dirty="0">
              <a:solidFill>
                <a:schemeClr val="bg1"/>
              </a:solidFill>
              <a:ea typeface="Calibri"/>
              <a:cs typeface="Times New Roman"/>
            </a:endParaRPr>
          </a:p>
        </p:txBody>
      </p:sp>
      <p:sp>
        <p:nvSpPr>
          <p:cNvPr id="26" name="Slide Number Placeholder 4">
            <a:extLst>
              <a:ext uri="{FF2B5EF4-FFF2-40B4-BE49-F238E27FC236}">
                <a16:creationId xmlns:a16="http://schemas.microsoft.com/office/drawing/2014/main" id="{1964675C-4975-4AE5-B609-67F931C6155D}"/>
              </a:ext>
            </a:extLst>
          </p:cNvPr>
          <p:cNvSpPr txBox="1">
            <a:spLocks/>
          </p:cNvSpPr>
          <p:nvPr/>
        </p:nvSpPr>
        <p:spPr bwMode="auto">
          <a:xfrm>
            <a:off x="8897938" y="6589713"/>
            <a:ext cx="283845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fld id="{AABEF1EE-B4F6-412C-B420-760DF5D5A379}" type="slidenum">
              <a:rPr lang="tr-TR" altLang="en-US" sz="1000" b="1">
                <a:solidFill>
                  <a:schemeClr val="bg1"/>
                </a:solidFill>
              </a:rPr>
              <a:pPr algn="r" eaLnBrk="1" hangingPunct="1">
                <a:lnSpc>
                  <a:spcPct val="100000"/>
                </a:lnSpc>
                <a:spcBef>
                  <a:spcPct val="0"/>
                </a:spcBef>
                <a:buFontTx/>
                <a:buNone/>
              </a:pPr>
              <a:t>1</a:t>
            </a:fld>
            <a:endParaRPr lang="tr-TR" altLang="en-US" sz="1000" b="1">
              <a:solidFill>
                <a:schemeClr val="bg1"/>
              </a:solidFill>
            </a:endParaRPr>
          </a:p>
        </p:txBody>
      </p:sp>
      <p:sp>
        <p:nvSpPr>
          <p:cNvPr id="5" name="Dikdörtgen 4">
            <a:extLst>
              <a:ext uri="{FF2B5EF4-FFF2-40B4-BE49-F238E27FC236}">
                <a16:creationId xmlns:a16="http://schemas.microsoft.com/office/drawing/2014/main" id="{9F9CD913-5C5D-4FD1-9CFF-5B4ABDCBE084}"/>
              </a:ext>
            </a:extLst>
          </p:cNvPr>
          <p:cNvSpPr/>
          <p:nvPr/>
        </p:nvSpPr>
        <p:spPr>
          <a:xfrm>
            <a:off x="87376" y="321352"/>
            <a:ext cx="11228387" cy="338554"/>
          </a:xfrm>
          <a:prstGeom prst="rect">
            <a:avLst/>
          </a:prstGeom>
        </p:spPr>
        <p:txBody>
          <a:bodyPr wrap="square">
            <a:spAutoFit/>
          </a:bodyPr>
          <a:lstStyle/>
          <a:p>
            <a:pPr lvl="0" algn="ctr">
              <a:defRPr/>
            </a:pPr>
            <a:r>
              <a:rPr lang="tr-TR" sz="1600" b="1" dirty="0">
                <a:solidFill>
                  <a:srgbClr val="95000B"/>
                </a:solidFill>
                <a:latin typeface="Calibri Gövde"/>
                <a:ea typeface="MS PGothic" panose="020B0600070205080204" pitchFamily="34" charset="-128"/>
              </a:rPr>
              <a:t>YATIRIM FONLARIMIZDA VERGİLENDİRME</a:t>
            </a:r>
          </a:p>
        </p:txBody>
      </p:sp>
      <p:graphicFrame>
        <p:nvGraphicFramePr>
          <p:cNvPr id="25" name="Table 1">
            <a:extLst>
              <a:ext uri="{FF2B5EF4-FFF2-40B4-BE49-F238E27FC236}">
                <a16:creationId xmlns:a16="http://schemas.microsoft.com/office/drawing/2014/main" id="{99BD593B-0716-40A7-8D57-3FA1F668B595}"/>
              </a:ext>
            </a:extLst>
          </p:cNvPr>
          <p:cNvGraphicFramePr>
            <a:graphicFrameLocks noGrp="1"/>
          </p:cNvGraphicFramePr>
          <p:nvPr>
            <p:extLst>
              <p:ext uri="{D42A27DB-BD31-4B8C-83A1-F6EECF244321}">
                <p14:modId xmlns:p14="http://schemas.microsoft.com/office/powerpoint/2010/main" val="1378413383"/>
              </p:ext>
            </p:extLst>
          </p:nvPr>
        </p:nvGraphicFramePr>
        <p:xfrm>
          <a:off x="508000" y="912814"/>
          <a:ext cx="11228387" cy="4276921"/>
        </p:xfrm>
        <a:graphic>
          <a:graphicData uri="http://schemas.openxmlformats.org/drawingml/2006/table">
            <a:tbl>
              <a:tblPr firstRow="1"/>
              <a:tblGrid>
                <a:gridCol w="2482088">
                  <a:extLst>
                    <a:ext uri="{9D8B030D-6E8A-4147-A177-3AD203B41FA5}">
                      <a16:colId xmlns:a16="http://schemas.microsoft.com/office/drawing/2014/main" val="6830372"/>
                    </a:ext>
                  </a:extLst>
                </a:gridCol>
                <a:gridCol w="1064098">
                  <a:extLst>
                    <a:ext uri="{9D8B030D-6E8A-4147-A177-3AD203B41FA5}">
                      <a16:colId xmlns:a16="http://schemas.microsoft.com/office/drawing/2014/main" val="2069696677"/>
                    </a:ext>
                  </a:extLst>
                </a:gridCol>
                <a:gridCol w="1077704">
                  <a:extLst>
                    <a:ext uri="{9D8B030D-6E8A-4147-A177-3AD203B41FA5}">
                      <a16:colId xmlns:a16="http://schemas.microsoft.com/office/drawing/2014/main" val="535970309"/>
                    </a:ext>
                  </a:extLst>
                </a:gridCol>
                <a:gridCol w="1979414">
                  <a:extLst>
                    <a:ext uri="{9D8B030D-6E8A-4147-A177-3AD203B41FA5}">
                      <a16:colId xmlns:a16="http://schemas.microsoft.com/office/drawing/2014/main" val="1649330836"/>
                    </a:ext>
                  </a:extLst>
                </a:gridCol>
                <a:gridCol w="1839717">
                  <a:extLst>
                    <a:ext uri="{9D8B030D-6E8A-4147-A177-3AD203B41FA5}">
                      <a16:colId xmlns:a16="http://schemas.microsoft.com/office/drawing/2014/main" val="2292999746"/>
                    </a:ext>
                  </a:extLst>
                </a:gridCol>
                <a:gridCol w="1392683">
                  <a:extLst>
                    <a:ext uri="{9D8B030D-6E8A-4147-A177-3AD203B41FA5}">
                      <a16:colId xmlns:a16="http://schemas.microsoft.com/office/drawing/2014/main" val="422029840"/>
                    </a:ext>
                  </a:extLst>
                </a:gridCol>
                <a:gridCol w="1392683">
                  <a:extLst>
                    <a:ext uri="{9D8B030D-6E8A-4147-A177-3AD203B41FA5}">
                      <a16:colId xmlns:a16="http://schemas.microsoft.com/office/drawing/2014/main" val="1732050432"/>
                    </a:ext>
                  </a:extLst>
                </a:gridCol>
              </a:tblGrid>
              <a:tr h="198819">
                <a:tc rowSpan="3">
                  <a:txBody>
                    <a:bodyPr/>
                    <a:lstStyle/>
                    <a:p>
                      <a:pPr algn="ctr" fontAlgn="ctr"/>
                      <a:endParaRPr lang="tr-TR" sz="1000" b="1" i="0" u="none" strike="noStrike" dirty="0">
                        <a:solidFill>
                          <a:schemeClr val="tx1"/>
                        </a:solidFill>
                        <a:effectLst/>
                        <a:latin typeface="Arial Narrow" panose="020B0606020202030204" pitchFamily="34" charset="0"/>
                      </a:endParaRPr>
                    </a:p>
                    <a:p>
                      <a:pPr algn="ctr" fontAlgn="ctr"/>
                      <a:endParaRPr lang="tr-TR" sz="1000" b="1" i="0" u="none" strike="noStrike" dirty="0">
                        <a:solidFill>
                          <a:schemeClr val="tx1"/>
                        </a:solidFill>
                        <a:effectLst/>
                        <a:latin typeface="Arial Narrow" panose="020B0606020202030204" pitchFamily="34" charset="0"/>
                      </a:endParaRPr>
                    </a:p>
                    <a:p>
                      <a:pPr algn="ctr" fontAlgn="ctr"/>
                      <a:r>
                        <a:rPr lang="tr-TR" sz="1400" b="1" i="0" u="none" strike="noStrike" dirty="0">
                          <a:solidFill>
                            <a:schemeClr val="tx1"/>
                          </a:solidFill>
                          <a:effectLst/>
                          <a:latin typeface="Arial Narrow" panose="020B0606020202030204" pitchFamily="34" charset="0"/>
                        </a:rPr>
                        <a:t>MÜKELLEF GELİR</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tc gridSpan="2">
                  <a:txBody>
                    <a:bodyPr/>
                    <a:lstStyle/>
                    <a:p>
                      <a:pPr algn="ctr" fontAlgn="auto"/>
                      <a:r>
                        <a:rPr lang="tr-TR" sz="1100" b="1" i="0" u="none" strike="noStrike" dirty="0">
                          <a:solidFill>
                            <a:schemeClr val="tx1"/>
                          </a:solidFill>
                          <a:effectLst/>
                          <a:latin typeface="Arial Narrow" panose="020B0606020202030204" pitchFamily="34" charset="0"/>
                        </a:rPr>
                        <a:t>GERÇEK KİŞİ</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tc hMerge="1">
                  <a:txBody>
                    <a:bodyPr/>
                    <a:lstStyle/>
                    <a:p>
                      <a:endParaRPr lang="tr-TR"/>
                    </a:p>
                  </a:txBody>
                  <a:tcPr/>
                </a:tc>
                <a:tc gridSpan="4">
                  <a:txBody>
                    <a:bodyPr/>
                    <a:lstStyle/>
                    <a:p>
                      <a:pPr algn="ctr" fontAlgn="auto"/>
                      <a:r>
                        <a:rPr lang="tr-TR" sz="1100" b="1" i="0" u="none" strike="noStrike" dirty="0">
                          <a:solidFill>
                            <a:schemeClr val="tx1"/>
                          </a:solidFill>
                          <a:effectLst/>
                          <a:latin typeface="Arial Narrow" panose="020B0606020202030204" pitchFamily="34" charset="0"/>
                        </a:rPr>
                        <a:t>TÜZEL KİŞİ </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708976828"/>
                  </a:ext>
                </a:extLst>
              </a:tr>
              <a:tr h="237962">
                <a:tc vMerge="1">
                  <a:txBody>
                    <a:bodyPr/>
                    <a:lstStyle/>
                    <a:p>
                      <a:endParaRPr lang="tr-TR"/>
                    </a:p>
                  </a:txBody>
                  <a:tcPr/>
                </a:tc>
                <a:tc rowSpan="2">
                  <a:txBody>
                    <a:bodyPr/>
                    <a:lstStyle/>
                    <a:p>
                      <a:pPr algn="ctr" fontAlgn="ctr"/>
                      <a:r>
                        <a:rPr lang="tr-TR" sz="1100" b="1" i="0" u="none" strike="noStrike" dirty="0">
                          <a:solidFill>
                            <a:schemeClr val="tx1"/>
                          </a:solidFill>
                          <a:effectLst/>
                          <a:latin typeface="Arial Narrow" panose="020B0606020202030204" pitchFamily="34" charset="0"/>
                        </a:rPr>
                        <a:t>Tam Mükellef </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tc rowSpan="2">
                  <a:txBody>
                    <a:bodyPr/>
                    <a:lstStyle/>
                    <a:p>
                      <a:pPr algn="ctr" fontAlgn="ctr"/>
                      <a:r>
                        <a:rPr lang="tr-TR" sz="1100" b="1" i="0" u="none" strike="noStrike" dirty="0">
                          <a:solidFill>
                            <a:schemeClr val="tx1"/>
                          </a:solidFill>
                          <a:effectLst/>
                          <a:latin typeface="Arial Narrow" panose="020B0606020202030204" pitchFamily="34" charset="0"/>
                        </a:rPr>
                        <a:t>Dar Mükellef </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tc gridSpan="2">
                  <a:txBody>
                    <a:bodyPr/>
                    <a:lstStyle/>
                    <a:p>
                      <a:pPr algn="ctr" fontAlgn="ctr"/>
                      <a:r>
                        <a:rPr lang="tr-TR" sz="1100" b="1" i="0" u="none" strike="noStrike" dirty="0">
                          <a:solidFill>
                            <a:schemeClr val="tx1"/>
                          </a:solidFill>
                          <a:effectLst/>
                          <a:latin typeface="Arial Narrow" panose="020B0606020202030204" pitchFamily="34" charset="0"/>
                        </a:rPr>
                        <a:t>Tam Mükellef</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tc hMerge="1">
                  <a:txBody>
                    <a:bodyPr/>
                    <a:lstStyle/>
                    <a:p>
                      <a:endParaRPr lang="tr-TR"/>
                    </a:p>
                  </a:txBody>
                  <a:tcPr/>
                </a:tc>
                <a:tc gridSpan="2">
                  <a:txBody>
                    <a:bodyPr/>
                    <a:lstStyle/>
                    <a:p>
                      <a:pPr marL="0" algn="ctr" defTabSz="6858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Dar Mükellef </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tc hMerge="1">
                  <a:txBody>
                    <a:bodyPr/>
                    <a:lstStyle/>
                    <a:p>
                      <a:endParaRPr lang="tr-TR"/>
                    </a:p>
                  </a:txBody>
                  <a:tcPr/>
                </a:tc>
                <a:extLst>
                  <a:ext uri="{0D108BD9-81ED-4DB2-BD59-A6C34878D82A}">
                    <a16:rowId xmlns:a16="http://schemas.microsoft.com/office/drawing/2014/main" val="197642504"/>
                  </a:ext>
                </a:extLst>
              </a:tr>
              <a:tr h="1235509">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t"/>
                      <a:r>
                        <a:rPr lang="tr-TR" sz="1000" b="1" i="0" u="none" strike="noStrike" dirty="0">
                          <a:solidFill>
                            <a:schemeClr val="tx1"/>
                          </a:solidFill>
                          <a:effectLst/>
                          <a:latin typeface="Arial Narrow" panose="020B0606020202030204" pitchFamily="34" charset="0"/>
                        </a:rPr>
                        <a:t>Tam Mükellef Sermaye Şirketleri             ( Türk Ticaret Kanunu hükümlerine göre kurulmuş anonim, limited ve sermayesi paylara bölünmüş komandit şirkletler ile benzer nitelikteki yabancı şirketler, Yatırım Fonları, Yatırım Ortaklıkları vs.)</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5B699"/>
                    </a:solidFill>
                  </a:tcPr>
                </a:tc>
                <a:tc>
                  <a:txBody>
                    <a:bodyPr/>
                    <a:lstStyle/>
                    <a:p>
                      <a:pPr algn="ctr" fontAlgn="ctr"/>
                      <a:r>
                        <a:rPr lang="tr-TR" sz="1000" b="1" i="0" u="none" strike="noStrike" dirty="0">
                          <a:solidFill>
                            <a:schemeClr val="tx1"/>
                          </a:solidFill>
                          <a:effectLst/>
                          <a:latin typeface="Arial Narrow" panose="020B0606020202030204" pitchFamily="34" charset="0"/>
                        </a:rPr>
                        <a:t>Tam Mükellef Diğer Kurumlar    (Vakıflar, Dernekler, Kooperatifler vs.)</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tc>
                  <a:txBody>
                    <a:bodyPr/>
                    <a:lstStyle/>
                    <a:p>
                      <a:pPr algn="ctr" fontAlgn="ctr"/>
                      <a:r>
                        <a:rPr lang="tr-TR" sz="1000" b="1" i="0" u="none" strike="noStrike" dirty="0">
                          <a:solidFill>
                            <a:schemeClr val="tx1"/>
                          </a:solidFill>
                          <a:effectLst/>
                          <a:latin typeface="Arial Narrow" panose="020B0606020202030204" pitchFamily="34" charset="0"/>
                        </a:rPr>
                        <a:t>Dar Mükellef Sermaye Şirketleri, Yatırım Fonu ve Yatırım Ortaklıkları</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tc>
                  <a:txBody>
                    <a:bodyPr/>
                    <a:lstStyle/>
                    <a:p>
                      <a:pPr algn="ctr" fontAlgn="ctr"/>
                      <a:r>
                        <a:rPr lang="tr-TR" sz="1000" b="1" i="0" u="none" strike="noStrike" dirty="0">
                          <a:solidFill>
                            <a:schemeClr val="tx1"/>
                          </a:solidFill>
                          <a:effectLst/>
                          <a:latin typeface="Arial Narrow" panose="020B0606020202030204" pitchFamily="34" charset="0"/>
                        </a:rPr>
                        <a:t>Dar Mükellef Diğer Kurumlar</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5B699"/>
                    </a:solidFill>
                  </a:tcPr>
                </a:tc>
                <a:extLst>
                  <a:ext uri="{0D108BD9-81ED-4DB2-BD59-A6C34878D82A}">
                    <a16:rowId xmlns:a16="http://schemas.microsoft.com/office/drawing/2014/main" val="824966323"/>
                  </a:ext>
                </a:extLst>
              </a:tr>
              <a:tr h="246957">
                <a:tc>
                  <a:txBody>
                    <a:bodyPr/>
                    <a:lstStyle/>
                    <a:p>
                      <a:pPr marL="0" algn="l"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PARA PİYASASI (TL) FONU </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00008380"/>
                  </a:ext>
                </a:extLst>
              </a:tr>
              <a:tr h="3921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tr-TR" sz="1100" b="1" i="0" u="none" strike="noStrike" kern="1200" dirty="0">
                          <a:solidFill>
                            <a:schemeClr val="tx1"/>
                          </a:solidFill>
                          <a:effectLst/>
                          <a:latin typeface="Arial Narrow" panose="020B0606020202030204" pitchFamily="34" charset="0"/>
                          <a:ea typeface="+mn-ea"/>
                          <a:cs typeface="+mn-cs"/>
                        </a:rPr>
                        <a:t>BİRİNCİ KISA VADELİ BORÇLANMA ARAÇLARI (TL) FONU</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61700190"/>
                  </a:ext>
                </a:extLst>
              </a:tr>
              <a:tr h="246957">
                <a:tc>
                  <a:txBody>
                    <a:bodyPr/>
                    <a:lstStyle/>
                    <a:p>
                      <a:pPr marL="0" algn="l"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ALTIN FONU</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03145296"/>
                  </a:ext>
                </a:extLst>
              </a:tr>
              <a:tr h="246957">
                <a:tc>
                  <a:txBody>
                    <a:bodyPr/>
                    <a:lstStyle/>
                    <a:p>
                      <a:pPr marL="0" algn="l"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FON SEPETİ FONU</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25907326"/>
                  </a:ext>
                </a:extLst>
              </a:tr>
              <a:tr h="246957">
                <a:tc>
                  <a:txBody>
                    <a:bodyPr/>
                    <a:lstStyle/>
                    <a:p>
                      <a:pPr algn="l" fontAlgn="ctr"/>
                      <a:r>
                        <a:rPr lang="tr-TR" sz="1100" b="1" i="0" u="none" strike="noStrike" dirty="0">
                          <a:solidFill>
                            <a:schemeClr val="tx1"/>
                          </a:solidFill>
                          <a:effectLst/>
                          <a:latin typeface="Arial Narrow" panose="020B0606020202030204" pitchFamily="34" charset="0"/>
                        </a:rPr>
                        <a:t>BİRİNCİ DEĞİŞKEN FON </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i="0" u="none" strike="noStrike" kern="1200" dirty="0">
                          <a:solidFill>
                            <a:schemeClr val="tx1"/>
                          </a:solidFill>
                          <a:effectLst/>
                          <a:latin typeface="Arial Narrow" panose="020B0606020202030204" pitchFamily="34" charset="0"/>
                          <a:ea typeface="+mn-ea"/>
                          <a:cs typeface="+mn-cs"/>
                        </a:rPr>
                        <a:t>17,5%</a:t>
                      </a:r>
                      <a:endParaRPr lang="tr-TR" sz="1200" b="1" dirty="0">
                        <a:solidFill>
                          <a:schemeClr val="tx1"/>
                        </a:solidFill>
                        <a:latin typeface="Arial Narrow" panose="020B0606020202030204" pitchFamily="34" charset="0"/>
                      </a:endParaRP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i="0" u="none" strike="noStrike" kern="1200" dirty="0">
                          <a:solidFill>
                            <a:schemeClr val="tx1"/>
                          </a:solidFill>
                          <a:effectLst/>
                          <a:latin typeface="Arial Narrow" panose="020B0606020202030204" pitchFamily="34" charset="0"/>
                          <a:ea typeface="+mn-ea"/>
                          <a:cs typeface="+mn-cs"/>
                        </a:rPr>
                        <a:t>17,5%</a:t>
                      </a:r>
                      <a:endParaRPr lang="tr-TR" sz="1200" b="1" dirty="0">
                        <a:solidFill>
                          <a:schemeClr val="tx1"/>
                        </a:solidFill>
                        <a:latin typeface="Arial Narrow" panose="020B0606020202030204" pitchFamily="34" charset="0"/>
                      </a:endParaRP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685800" rtl="0" eaLnBrk="1" fontAlgn="ctr" latinLnBrk="0" hangingPunct="1"/>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tr-TR" sz="1200" b="1" i="0" u="none" strike="noStrike" kern="1200" dirty="0">
                          <a:solidFill>
                            <a:schemeClr val="tx1"/>
                          </a:solidFill>
                          <a:effectLst/>
                          <a:latin typeface="Arial Narrow" panose="020B0606020202030204" pitchFamily="34" charset="0"/>
                          <a:ea typeface="+mn-ea"/>
                          <a:cs typeface="+mn-cs"/>
                        </a:rPr>
                        <a:t>17,5%</a:t>
                      </a:r>
                      <a:endParaRPr lang="tr-TR" sz="1200" b="1" dirty="0">
                        <a:solidFill>
                          <a:schemeClr val="tx1"/>
                        </a:solidFill>
                        <a:latin typeface="Arial Narrow" panose="020B0606020202030204" pitchFamily="34" charset="0"/>
                      </a:endParaRP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i="0" u="none" strike="noStrike" kern="1200" dirty="0">
                          <a:solidFill>
                            <a:schemeClr val="tx1"/>
                          </a:solidFill>
                          <a:effectLst/>
                          <a:latin typeface="Arial Narrow" panose="020B0606020202030204" pitchFamily="34" charset="0"/>
                          <a:ea typeface="+mn-ea"/>
                          <a:cs typeface="+mn-cs"/>
                        </a:rPr>
                        <a:t>17,5%</a:t>
                      </a:r>
                      <a:endParaRPr lang="tr-TR" sz="1200" b="1" dirty="0">
                        <a:solidFill>
                          <a:schemeClr val="tx1"/>
                        </a:solidFill>
                        <a:latin typeface="Arial Narrow" panose="020B0606020202030204" pitchFamily="34" charset="0"/>
                      </a:endParaRP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94602806"/>
                  </a:ext>
                </a:extLst>
              </a:tr>
              <a:tr h="246957">
                <a:tc>
                  <a:txBody>
                    <a:bodyPr/>
                    <a:lstStyle/>
                    <a:p>
                      <a:pPr algn="l" fontAlgn="ctr"/>
                      <a:r>
                        <a:rPr lang="tr-TR" sz="1100" b="1" i="0" u="none" strike="noStrike" dirty="0">
                          <a:solidFill>
                            <a:schemeClr val="tx1"/>
                          </a:solidFill>
                          <a:effectLst/>
                          <a:latin typeface="Arial Narrow" panose="020B0606020202030204" pitchFamily="34" charset="0"/>
                        </a:rPr>
                        <a:t>İKİNCİ DEĞİŞKEN FON </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685800" rtl="0" eaLnBrk="1" fontAlgn="ctr" latinLnBrk="0" hangingPunct="1"/>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tr-TR" sz="1200" b="1" dirty="0">
                          <a:solidFill>
                            <a:schemeClr val="tx1"/>
                          </a:solidFill>
                          <a:latin typeface="Arial Narrow" panose="020B0606020202030204" pitchFamily="34" charset="0"/>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43723982"/>
                  </a:ext>
                </a:extLst>
              </a:tr>
              <a:tr h="246957">
                <a:tc>
                  <a:txBody>
                    <a:bodyPr/>
                    <a:lstStyle/>
                    <a:p>
                      <a:pPr algn="l" fontAlgn="ctr"/>
                      <a:r>
                        <a:rPr lang="tr-TR" sz="1100" b="1" i="0" u="none" strike="noStrike" dirty="0">
                          <a:solidFill>
                            <a:schemeClr val="tx1"/>
                          </a:solidFill>
                          <a:effectLst/>
                          <a:latin typeface="Arial Narrow" panose="020B0606020202030204" pitchFamily="34" charset="0"/>
                        </a:rPr>
                        <a:t>SERBEST (DÖVİZ) FON </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685800" rtl="0" eaLnBrk="1" fontAlgn="ctr" latinLnBrk="0" hangingPunct="1"/>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tr-TR" sz="1200" b="1" dirty="0">
                          <a:solidFill>
                            <a:schemeClr val="tx1"/>
                          </a:solidFill>
                          <a:latin typeface="Arial Narrow" panose="020B0606020202030204" pitchFamily="34" charset="0"/>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95374815"/>
                  </a:ext>
                </a:extLst>
              </a:tr>
              <a:tr h="246957">
                <a:tc>
                  <a:txBody>
                    <a:bodyPr/>
                    <a:lstStyle/>
                    <a:p>
                      <a:pPr algn="l" fontAlgn="ctr"/>
                      <a:r>
                        <a:rPr lang="tr-TR" sz="1100" b="1" i="0" u="none" strike="noStrike" dirty="0">
                          <a:solidFill>
                            <a:schemeClr val="tx1"/>
                          </a:solidFill>
                          <a:effectLst/>
                          <a:latin typeface="Arial Narrow" panose="020B0606020202030204" pitchFamily="34" charset="0"/>
                        </a:rPr>
                        <a:t>BİRİNCİ SERBEST FON</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ctr" defTabSz="685800" rtl="0" eaLnBrk="1" fontAlgn="ctr" latinLnBrk="0" hangingPunct="1"/>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tr-TR" sz="1200" b="1" dirty="0">
                          <a:solidFill>
                            <a:schemeClr val="tx1"/>
                          </a:solidFill>
                          <a:latin typeface="Arial Narrow" panose="020B0606020202030204" pitchFamily="34" charset="0"/>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17,5%</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5599372"/>
                  </a:ext>
                </a:extLst>
              </a:tr>
              <a:tr h="241916">
                <a:tc>
                  <a:txBody>
                    <a:bodyPr/>
                    <a:lstStyle/>
                    <a:p>
                      <a:pPr marL="0" algn="l" defTabSz="685800" rtl="0" eaLnBrk="1" fontAlgn="ctr" latinLnBrk="0" hangingPunct="1"/>
                      <a:r>
                        <a:rPr lang="tr-TR" sz="1100" b="1" i="0" u="none" strike="noStrike" kern="1200" dirty="0">
                          <a:solidFill>
                            <a:schemeClr val="tx1"/>
                          </a:solidFill>
                          <a:effectLst/>
                          <a:latin typeface="Arial Narrow" panose="020B0606020202030204" pitchFamily="34" charset="0"/>
                          <a:ea typeface="+mn-ea"/>
                          <a:cs typeface="+mn-cs"/>
                        </a:rPr>
                        <a:t>HİSSE SENEDİ FONU </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5007997"/>
                  </a:ext>
                </a:extLst>
              </a:tr>
              <a:tr h="241916">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tr-TR" sz="1100" b="1" i="0" u="none" strike="noStrike" kern="1200" dirty="0">
                          <a:solidFill>
                            <a:schemeClr val="tx1"/>
                          </a:solidFill>
                          <a:effectLst/>
                          <a:latin typeface="Arial Narrow" panose="020B0606020202030204" pitchFamily="34" charset="0"/>
                          <a:ea typeface="+mn-ea"/>
                          <a:cs typeface="+mn-cs"/>
                        </a:rPr>
                        <a:t>SÜRDÜRÜLEBİLİRLİK HİSSE SENEDİ FONU</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tr-TR" sz="1200" b="1" dirty="0">
                          <a:solidFill>
                            <a:schemeClr val="tx1"/>
                          </a:solidFill>
                          <a:latin typeface="Arial Narrow" panose="020B0606020202030204" pitchFamily="34" charset="0"/>
                        </a:rPr>
                        <a:t>0%</a:t>
                      </a:r>
                    </a:p>
                  </a:txBody>
                  <a:tcPr marL="4803" marR="4803" marT="480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21526434"/>
                  </a:ext>
                </a:extLst>
              </a:tr>
            </a:tbl>
          </a:graphicData>
        </a:graphic>
      </p:graphicFrame>
      <p:sp>
        <p:nvSpPr>
          <p:cNvPr id="31" name="TextBox 2">
            <a:extLst>
              <a:ext uri="{FF2B5EF4-FFF2-40B4-BE49-F238E27FC236}">
                <a16:creationId xmlns:a16="http://schemas.microsoft.com/office/drawing/2014/main" id="{6EBFF78E-FE08-440B-920C-FA1FFC1D01F2}"/>
              </a:ext>
            </a:extLst>
          </p:cNvPr>
          <p:cNvSpPr txBox="1"/>
          <p:nvPr/>
        </p:nvSpPr>
        <p:spPr>
          <a:xfrm>
            <a:off x="496170" y="5184460"/>
            <a:ext cx="11228387" cy="1446550"/>
          </a:xfrm>
          <a:prstGeom prst="rect">
            <a:avLst/>
          </a:prstGeom>
          <a:noFill/>
        </p:spPr>
        <p:txBody>
          <a:bodyPr wrap="square" rtlCol="0">
            <a:spAutoFit/>
          </a:bodyPr>
          <a:lstStyle/>
          <a:p>
            <a:pPr rtl="0"/>
            <a:r>
              <a:rPr lang="tr-TR" sz="800" b="1" i="0" u="none" strike="noStrike" baseline="0" dirty="0">
                <a:solidFill>
                  <a:srgbClr val="FF0000"/>
                </a:solidFill>
                <a:latin typeface="Verdana" panose="020B0604030504040204" pitchFamily="34" charset="0"/>
              </a:rPr>
              <a:t>09.07.2025</a:t>
            </a:r>
            <a:r>
              <a:rPr lang="tr-TR" sz="800" b="1" i="0" u="none" strike="noStrike" baseline="0" dirty="0">
                <a:solidFill>
                  <a:srgbClr val="000000"/>
                </a:solidFill>
                <a:latin typeface="Verdana" panose="020B0604030504040204" pitchFamily="34" charset="0"/>
              </a:rPr>
              <a:t> tarihinden itibaren iktisap edilen ICBC Turkey Portföy'ün kurucusu olduğu yatırım fonlarının katılma paylarına, gelirleri üzerinden </a:t>
            </a:r>
            <a:r>
              <a:rPr lang="tr-TR" sz="800" b="1" i="0" u="none" strike="noStrike" baseline="0" dirty="0">
                <a:solidFill>
                  <a:srgbClr val="FF0000"/>
                </a:solidFill>
                <a:latin typeface="Verdana" panose="020B0604030504040204" pitchFamily="34" charset="0"/>
              </a:rPr>
              <a:t>%17,5 stopaj</a:t>
            </a:r>
            <a:r>
              <a:rPr lang="tr-TR" sz="800" b="1" i="0" u="none" strike="noStrike" baseline="0" dirty="0">
                <a:solidFill>
                  <a:srgbClr val="000000"/>
                </a:solidFill>
                <a:latin typeface="Verdana" panose="020B0604030504040204" pitchFamily="34" charset="0"/>
              </a:rPr>
              <a:t> uygulanacaktır.  </a:t>
            </a:r>
            <a:r>
              <a:rPr lang="tr-TR" sz="800" b="1" i="0" u="none" strike="noStrike" baseline="0" dirty="0">
                <a:solidFill>
                  <a:srgbClr val="FF0000"/>
                </a:solidFill>
                <a:latin typeface="Verdana" panose="020B0604030504040204" pitchFamily="34" charset="0"/>
              </a:rPr>
              <a:t>09.07.2025</a:t>
            </a:r>
            <a:r>
              <a:rPr lang="tr-TR" sz="800" b="1" i="0" u="none" strike="noStrike" baseline="0" dirty="0">
                <a:solidFill>
                  <a:srgbClr val="000000"/>
                </a:solidFill>
                <a:latin typeface="Verdana" panose="020B0604030504040204" pitchFamily="34" charset="0"/>
              </a:rPr>
              <a:t> tarih ve </a:t>
            </a:r>
            <a:r>
              <a:rPr lang="tr-TR" sz="800" b="1" i="0" u="none" strike="noStrike" baseline="0" dirty="0">
                <a:solidFill>
                  <a:srgbClr val="FF0000"/>
                </a:solidFill>
                <a:latin typeface="Verdana" panose="020B0604030504040204" pitchFamily="34" charset="0"/>
              </a:rPr>
              <a:t>32951</a:t>
            </a:r>
            <a:r>
              <a:rPr lang="tr-TR" sz="800" b="1" i="0" u="none" strike="noStrike" baseline="0" dirty="0">
                <a:solidFill>
                  <a:srgbClr val="000000"/>
                </a:solidFill>
                <a:latin typeface="Verdana" panose="020B0604030504040204" pitchFamily="34" charset="0"/>
              </a:rPr>
              <a:t> sayılı resmi gazetede yayımlanan 10041 sayılı Cumhurbaşkanlığı Kararı uyarınca,</a:t>
            </a:r>
            <a:r>
              <a:rPr lang="tr-TR" sz="800" b="1" i="0" u="none" strike="noStrike" baseline="0" dirty="0">
                <a:solidFill>
                  <a:srgbClr val="FF0000"/>
                </a:solidFill>
                <a:latin typeface="Verdana" panose="020B0604030504040204" pitchFamily="34" charset="0"/>
              </a:rPr>
              <a:t> </a:t>
            </a:r>
            <a:r>
              <a:rPr lang="tr-TR" sz="800" b="1" i="0" u="sng" strike="noStrike" baseline="0" dirty="0">
                <a:solidFill>
                  <a:srgbClr val="FF0000"/>
                </a:solidFill>
                <a:latin typeface="Verdana" panose="020B0604030504040204" pitchFamily="34" charset="0"/>
              </a:rPr>
              <a:t>09.07.2025</a:t>
            </a:r>
            <a:r>
              <a:rPr lang="tr-TR" sz="800" b="1" i="0" u="sng" strike="noStrike" baseline="0" dirty="0">
                <a:solidFill>
                  <a:srgbClr val="000000"/>
                </a:solidFill>
                <a:latin typeface="Verdana" panose="020B0604030504040204" pitchFamily="34" charset="0"/>
              </a:rPr>
              <a:t> tarihi itibariyle iktisap edilen ICBC Turkey Portföy Hisse Senedi Fonu ve ICBC Turkey Portföy Sürdürülebilirlik Hisse Senedi Fonu katılma paylarına, gelirleri üzerinden  %0 oranında stopaj uygulanmaya devam edecektir.</a:t>
            </a:r>
            <a:r>
              <a:rPr lang="tr-TR" sz="800" b="1" u="sng" dirty="0">
                <a:solidFill>
                  <a:srgbClr val="000000"/>
                </a:solidFill>
                <a:latin typeface="Verdana" panose="020B0604030504040204" pitchFamily="34" charset="0"/>
              </a:rPr>
              <a:t> </a:t>
            </a:r>
            <a:r>
              <a:rPr lang="tr-TR" sz="800" b="1" i="0" u="sng" strike="noStrike" baseline="0" dirty="0">
                <a:solidFill>
                  <a:srgbClr val="FF0000"/>
                </a:solidFill>
                <a:latin typeface="Verdana" panose="020B0604030504040204" pitchFamily="34" charset="0"/>
              </a:rPr>
              <a:t>01.02.2025</a:t>
            </a:r>
            <a:r>
              <a:rPr lang="tr-TR" sz="800" b="1" i="0" u="sng" strike="noStrike" baseline="0" dirty="0">
                <a:solidFill>
                  <a:srgbClr val="000000"/>
                </a:solidFill>
                <a:latin typeface="Verdana" panose="020B0604030504040204" pitchFamily="34" charset="0"/>
              </a:rPr>
              <a:t> tarih ve </a:t>
            </a:r>
            <a:r>
              <a:rPr lang="tr-TR" sz="800" b="1" i="0" u="sng" strike="noStrike" baseline="0" dirty="0">
                <a:solidFill>
                  <a:srgbClr val="FF0000"/>
                </a:solidFill>
                <a:latin typeface="Verdana" panose="020B0604030504040204" pitchFamily="34" charset="0"/>
              </a:rPr>
              <a:t>32800</a:t>
            </a:r>
            <a:r>
              <a:rPr lang="tr-TR" sz="800" b="1" i="0" u="sng" strike="noStrike" baseline="0" dirty="0">
                <a:solidFill>
                  <a:srgbClr val="000000"/>
                </a:solidFill>
                <a:latin typeface="Verdana" panose="020B0604030504040204" pitchFamily="34" charset="0"/>
              </a:rPr>
              <a:t> sayılı resmi gazetede yayımlanan 9487 sayılı Cumhurbaşkanlığı Kararı uyarınca,</a:t>
            </a:r>
            <a:r>
              <a:rPr lang="tr-TR" sz="800" b="1" i="0" u="sng" strike="noStrike" baseline="0" dirty="0">
                <a:solidFill>
                  <a:srgbClr val="FF0000"/>
                </a:solidFill>
                <a:latin typeface="Verdana" panose="020B0604030504040204" pitchFamily="34" charset="0"/>
              </a:rPr>
              <a:t> 01.02.2025</a:t>
            </a:r>
            <a:r>
              <a:rPr lang="tr-TR" sz="800" b="1" i="0" u="sng" strike="noStrike" baseline="0" dirty="0">
                <a:solidFill>
                  <a:srgbClr val="000000"/>
                </a:solidFill>
                <a:latin typeface="Verdana" panose="020B0604030504040204" pitchFamily="34" charset="0"/>
              </a:rPr>
              <a:t> -</a:t>
            </a:r>
            <a:r>
              <a:rPr lang="tr-TR" sz="800" b="1" i="0" u="sng" strike="noStrike" baseline="0" dirty="0">
                <a:solidFill>
                  <a:srgbClr val="FF0000"/>
                </a:solidFill>
                <a:latin typeface="Verdana" panose="020B0604030504040204" pitchFamily="34" charset="0"/>
              </a:rPr>
              <a:t> 08.07.2025</a:t>
            </a:r>
            <a:r>
              <a:rPr lang="tr-TR" sz="800" b="1" i="0" u="sng" strike="noStrike" baseline="0" dirty="0">
                <a:solidFill>
                  <a:srgbClr val="000000"/>
                </a:solidFill>
                <a:latin typeface="Verdana" panose="020B0604030504040204" pitchFamily="34" charset="0"/>
              </a:rPr>
              <a:t> tarihleri arasında iktisap edilen ICBC Turkey Portföy Hisse Senedi Fonu ve ICBC Turkey Portföy Sürdürülebilirlik Hisse Senedi Fonu katılma paylarına, gelirleri üzerinden  %0 oranında stopaj uygulanmaya devam edecektir, ICBC Turkey Portföy'ün kurucusu olduğu diğer tüm yatırım fonlarının katılma paylarına, gelirleri üzerinden </a:t>
            </a:r>
            <a:r>
              <a:rPr lang="tr-TR" sz="800" b="1" i="0" u="sng" strike="noStrike" baseline="0" dirty="0">
                <a:solidFill>
                  <a:srgbClr val="FF0000"/>
                </a:solidFill>
                <a:latin typeface="Verdana" panose="020B0604030504040204" pitchFamily="34" charset="0"/>
              </a:rPr>
              <a:t>%15 stopaj</a:t>
            </a:r>
            <a:r>
              <a:rPr lang="tr-TR" sz="800" b="1" i="0" u="sng" strike="noStrike" baseline="0" dirty="0">
                <a:solidFill>
                  <a:srgbClr val="000000"/>
                </a:solidFill>
                <a:latin typeface="Verdana" panose="020B0604030504040204" pitchFamily="34" charset="0"/>
              </a:rPr>
              <a:t> uygulanacaktır.  </a:t>
            </a:r>
            <a:r>
              <a:rPr lang="tr-TR" sz="800" b="1" i="0" u="sng" strike="noStrike" baseline="0" dirty="0">
                <a:solidFill>
                  <a:srgbClr val="FF0000"/>
                </a:solidFill>
                <a:latin typeface="Verdana" panose="020B0604030504040204" pitchFamily="34" charset="0"/>
              </a:rPr>
              <a:t>31.10.2024</a:t>
            </a:r>
            <a:r>
              <a:rPr lang="tr-TR" sz="800" b="1" i="0" u="sng" strike="noStrike" baseline="0" dirty="0">
                <a:solidFill>
                  <a:srgbClr val="000000"/>
                </a:solidFill>
                <a:latin typeface="Verdana" panose="020B0604030504040204" pitchFamily="34" charset="0"/>
              </a:rPr>
              <a:t> tarih ve </a:t>
            </a:r>
            <a:r>
              <a:rPr lang="tr-TR" sz="800" b="1" i="0" u="sng" strike="noStrike" baseline="0" dirty="0">
                <a:solidFill>
                  <a:srgbClr val="FF0000"/>
                </a:solidFill>
                <a:latin typeface="Verdana" panose="020B0604030504040204" pitchFamily="34" charset="0"/>
              </a:rPr>
              <a:t>32709</a:t>
            </a:r>
            <a:r>
              <a:rPr lang="tr-TR" sz="800" b="1" i="0" u="sng" strike="noStrike" baseline="0" dirty="0">
                <a:solidFill>
                  <a:srgbClr val="000000"/>
                </a:solidFill>
                <a:latin typeface="Verdana" panose="020B0604030504040204" pitchFamily="34" charset="0"/>
              </a:rPr>
              <a:t> sayılı Resmi Gazete’de yayımlanan 9075 sayılı Cumhurbaşkanlığı Kararı uyarınca, </a:t>
            </a:r>
            <a:r>
              <a:rPr lang="tr-TR" sz="800" b="1" i="0" u="sng" strike="noStrike" baseline="0" dirty="0">
                <a:solidFill>
                  <a:srgbClr val="FF0000"/>
                </a:solidFill>
                <a:latin typeface="Verdana" panose="020B0604030504040204" pitchFamily="34" charset="0"/>
              </a:rPr>
              <a:t>01.11.2024- 31.01.2025 tarihleri arasında </a:t>
            </a:r>
            <a:r>
              <a:rPr lang="tr-TR" sz="800" b="1" i="0" u="sng" strike="noStrike" baseline="0" dirty="0">
                <a:solidFill>
                  <a:srgbClr val="000000"/>
                </a:solidFill>
                <a:latin typeface="Verdana" panose="020B0604030504040204" pitchFamily="34" charset="0"/>
              </a:rPr>
              <a:t>iktisap edilen ICBC Turkey Portföy Para Piyasası (TL) Fonu, ICBC Turkey Portföy Kısa Vadeli Borçlanma Araçları (TL) Fonu, ICBC Turkey Portföy Altın Fonu ve ICBC Turkey Portföy Fon Sepeti Fonu katılma paylarının alım-satım kazançları  </a:t>
            </a:r>
            <a:r>
              <a:rPr lang="tr-TR" sz="800" b="1" i="0" u="sng" strike="noStrike" baseline="0" dirty="0">
                <a:solidFill>
                  <a:srgbClr val="FF0000"/>
                </a:solidFill>
                <a:latin typeface="Verdana" panose="020B0604030504040204" pitchFamily="34" charset="0"/>
              </a:rPr>
              <a:t>%10 stopaja</a:t>
            </a:r>
            <a:r>
              <a:rPr lang="tr-TR" sz="800" b="1" i="0" u="sng" strike="noStrike" baseline="0" dirty="0">
                <a:solidFill>
                  <a:srgbClr val="000000"/>
                </a:solidFill>
                <a:latin typeface="Verdana" panose="020B0604030504040204" pitchFamily="34" charset="0"/>
              </a:rPr>
              <a:t> tabidir. </a:t>
            </a:r>
            <a:r>
              <a:rPr lang="tr-TR" sz="800" b="1" u="sng" dirty="0">
                <a:solidFill>
                  <a:srgbClr val="000000"/>
                </a:solidFill>
                <a:latin typeface="Verdana" panose="020B0604030504040204" pitchFamily="34" charset="0"/>
              </a:rPr>
              <a:t> </a:t>
            </a:r>
            <a:r>
              <a:rPr lang="tr-TR" sz="800" b="1" i="0" u="sng" strike="noStrike" baseline="0" dirty="0">
                <a:solidFill>
                  <a:srgbClr val="FF0000"/>
                </a:solidFill>
                <a:latin typeface="Verdana" panose="020B0604030504040204" pitchFamily="34" charset="0"/>
              </a:rPr>
              <a:t>30.04.2024</a:t>
            </a:r>
            <a:r>
              <a:rPr lang="tr-TR" sz="800" b="1" i="0" u="sng" strike="noStrike" baseline="0" dirty="0">
                <a:solidFill>
                  <a:srgbClr val="000000"/>
                </a:solidFill>
                <a:latin typeface="Verdana" panose="020B0604030504040204" pitchFamily="34" charset="0"/>
              </a:rPr>
              <a:t> tarih ve</a:t>
            </a:r>
            <a:r>
              <a:rPr lang="tr-TR" sz="800" b="0" i="0" u="sng" strike="noStrike" baseline="0" dirty="0">
                <a:solidFill>
                  <a:srgbClr val="000000"/>
                </a:solidFill>
                <a:latin typeface="Verdana" panose="020B0604030504040204" pitchFamily="34" charset="0"/>
              </a:rPr>
              <a:t>  </a:t>
            </a:r>
            <a:r>
              <a:rPr lang="tr-TR" sz="800" b="1" i="0" u="sng" strike="noStrike" baseline="0" dirty="0">
                <a:solidFill>
                  <a:srgbClr val="FF0000"/>
                </a:solidFill>
                <a:latin typeface="Verdana" panose="020B0604030504040204" pitchFamily="34" charset="0"/>
              </a:rPr>
              <a:t>32533</a:t>
            </a:r>
            <a:r>
              <a:rPr lang="tr-TR" sz="800" b="0" i="0" u="sng" strike="noStrike" baseline="0" dirty="0">
                <a:solidFill>
                  <a:srgbClr val="000000"/>
                </a:solidFill>
                <a:latin typeface="Verdana" panose="020B0604030504040204" pitchFamily="34" charset="0"/>
              </a:rPr>
              <a:t> </a:t>
            </a:r>
            <a:r>
              <a:rPr lang="tr-TR" sz="800" b="1" i="0" u="sng" strike="noStrike" baseline="0" dirty="0">
                <a:solidFill>
                  <a:srgbClr val="000000"/>
                </a:solidFill>
                <a:latin typeface="Verdana" panose="020B0604030504040204" pitchFamily="34" charset="0"/>
              </a:rPr>
              <a:t>sayılı Resmi Gazete’de yayımlanan 8434 sayılı Cumhurbaşkanı Kararı  uyarınca, 30.04.2024 tarihi itibariyle ICBC Turkey Portföy Para Piyasası (TL) Fonu, ICBC Turkey Portföy Kısa Vadeli Borçlanma Araçları (TL) Fonu, ICBC Turkey Portföy Altın Fonu ve ICBC Turkey Portföy Fon Sepeti Fonu katılma paylarını ellerinde bulunduran yatırımcılara ait alım-satım kazançları için </a:t>
            </a:r>
            <a:r>
              <a:rPr lang="tr-TR" sz="800" b="1" i="0" u="sng" strike="noStrike" baseline="0" dirty="0">
                <a:solidFill>
                  <a:srgbClr val="FF0000"/>
                </a:solidFill>
                <a:latin typeface="Verdana" panose="020B0604030504040204" pitchFamily="34" charset="0"/>
              </a:rPr>
              <a:t>%0 stopaj oranı</a:t>
            </a:r>
            <a:r>
              <a:rPr lang="tr-TR" sz="800" b="1" i="0" u="sng" strike="noStrike" baseline="0" dirty="0">
                <a:solidFill>
                  <a:srgbClr val="000000"/>
                </a:solidFill>
                <a:latin typeface="Verdana" panose="020B0604030504040204" pitchFamily="34" charset="0"/>
              </a:rPr>
              <a:t> uygulanacaktır. </a:t>
            </a:r>
            <a:r>
              <a:rPr lang="tr-TR" sz="800" b="1" i="0" u="sng" strike="noStrike" baseline="0" dirty="0">
                <a:solidFill>
                  <a:srgbClr val="FF0000"/>
                </a:solidFill>
                <a:latin typeface="Verdana" panose="020B0604030504040204" pitchFamily="34" charset="0"/>
              </a:rPr>
              <a:t>01.05.2024 </a:t>
            </a:r>
            <a:r>
              <a:rPr lang="tr-TR" sz="800" b="1" i="0" u="sng" strike="noStrike" baseline="0" dirty="0">
                <a:solidFill>
                  <a:srgbClr val="000000"/>
                </a:solidFill>
                <a:latin typeface="Verdana" panose="020B0604030504040204" pitchFamily="34" charset="0"/>
              </a:rPr>
              <a:t>tarihinden itibaren, satın alınmış olan yatırım fonu katılma paylarından elde edilen  alım-satım kazançları, </a:t>
            </a:r>
            <a:r>
              <a:rPr lang="tr-TR" sz="800" b="1" i="0" u="sng" strike="noStrike" baseline="0" dirty="0">
                <a:solidFill>
                  <a:srgbClr val="FF0000"/>
                </a:solidFill>
                <a:latin typeface="Verdana" panose="020B0604030504040204" pitchFamily="34" charset="0"/>
              </a:rPr>
              <a:t>01.05.2024 - 31.07.2024</a:t>
            </a:r>
            <a:r>
              <a:rPr lang="tr-TR" sz="800" b="1" i="0" u="sng" strike="noStrike" baseline="0" dirty="0">
                <a:solidFill>
                  <a:srgbClr val="000000"/>
                </a:solidFill>
                <a:latin typeface="Verdana" panose="020B0604030504040204" pitchFamily="34" charset="0"/>
              </a:rPr>
              <a:t> tarihleri arasında </a:t>
            </a:r>
            <a:r>
              <a:rPr lang="tr-TR" sz="800" b="1" i="0" u="sng" strike="noStrike" baseline="0" dirty="0">
                <a:solidFill>
                  <a:srgbClr val="FF0000"/>
                </a:solidFill>
                <a:latin typeface="Verdana" panose="020B0604030504040204" pitchFamily="34" charset="0"/>
              </a:rPr>
              <a:t>%7,5 stopaja</a:t>
            </a:r>
            <a:r>
              <a:rPr lang="tr-TR" sz="800" b="1" i="0" u="sng" strike="noStrike" baseline="0" dirty="0">
                <a:solidFill>
                  <a:srgbClr val="000000"/>
                </a:solidFill>
                <a:latin typeface="Verdana" panose="020B0604030504040204" pitchFamily="34" charset="0"/>
              </a:rPr>
              <a:t> tabi olacaktır. </a:t>
            </a:r>
            <a:endParaRPr lang="tr-TR" sz="800" b="1" u="sng" dirty="0">
              <a:solidFill>
                <a:srgbClr val="000000"/>
              </a:solidFill>
              <a:latin typeface="Verdana" panose="020B0604030504040204" pitchFamily="34" charset="0"/>
            </a:endParaRPr>
          </a:p>
        </p:txBody>
      </p:sp>
      <p:sp>
        <p:nvSpPr>
          <p:cNvPr id="13" name="Metin kutusu 20">
            <a:extLst>
              <a:ext uri="{FF2B5EF4-FFF2-40B4-BE49-F238E27FC236}">
                <a16:creationId xmlns:a16="http://schemas.microsoft.com/office/drawing/2014/main" id="{FCAE8CB3-9CB8-4E9E-BE96-007FE35F365E}"/>
              </a:ext>
            </a:extLst>
          </p:cNvPr>
          <p:cNvSpPr txBox="1"/>
          <p:nvPr/>
        </p:nvSpPr>
        <p:spPr>
          <a:xfrm>
            <a:off x="658104" y="368299"/>
            <a:ext cx="11131550" cy="400050"/>
          </a:xfrm>
          <a:prstGeom prst="rect">
            <a:avLst/>
          </a:prstGeom>
          <a:noFill/>
        </p:spPr>
        <p:txBody>
          <a:bodyPr>
            <a:spAutoFit/>
          </a:bodyPr>
          <a:lstStyle/>
          <a:p>
            <a:pPr algn="r" eaLnBrk="1" fontAlgn="auto" hangingPunct="1">
              <a:spcBef>
                <a:spcPts val="0"/>
              </a:spcBef>
              <a:spcAft>
                <a:spcPts val="0"/>
              </a:spcAft>
              <a:defRPr/>
            </a:pPr>
            <a:r>
              <a:rPr lang="tr-TR" sz="2000" b="1" dirty="0">
                <a:solidFill>
                  <a:srgbClr val="C00000"/>
                </a:solidFill>
              </a:rPr>
              <a:t>| Temmuz 2025</a:t>
            </a:r>
            <a:endParaRPr lang="en-US" sz="2000" b="1" dirty="0">
              <a:solidFill>
                <a:srgbClr val="C00000"/>
              </a:solidFill>
            </a:endParaRPr>
          </a:p>
        </p:txBody>
      </p:sp>
      <p:pic>
        <p:nvPicPr>
          <p:cNvPr id="14" name="Picture 2" descr="C:\Users\d_serap\Desktop\ICBC Portföy logo.PNG">
            <a:extLst>
              <a:ext uri="{FF2B5EF4-FFF2-40B4-BE49-F238E27FC236}">
                <a16:creationId xmlns:a16="http://schemas.microsoft.com/office/drawing/2014/main" id="{237C122E-8BAF-4C9D-9A77-FBB94BB42F5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4629" y="381611"/>
            <a:ext cx="1885768" cy="386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1109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541</Words>
  <Application>Microsoft Office PowerPoint</Application>
  <PresentationFormat>Widescreen</PresentationFormat>
  <Paragraphs>91</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Calibri Gövde</vt:lpstr>
      <vt:lpstr>Arial</vt:lpstr>
      <vt:lpstr>Arial Narrow</vt:lpstr>
      <vt:lpstr>Calibri</vt:lpstr>
      <vt:lpstr>Calibri Light</vt:lpstr>
      <vt:lpstr>Verdana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ALIHAN USTUN_PC</dc:creator>
  <cp:lastModifiedBy>ALIHAN USTUN_PC</cp:lastModifiedBy>
  <cp:revision>13</cp:revision>
  <dcterms:created xsi:type="dcterms:W3CDTF">2023-12-28T08:23:15Z</dcterms:created>
  <dcterms:modified xsi:type="dcterms:W3CDTF">2025-09-09T12:34:13Z</dcterms:modified>
</cp:coreProperties>
</file>