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82"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8" d="100"/>
          <a:sy n="108" d="100"/>
        </p:scale>
        <p:origin x="67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A237B6-76B7-46E2-AA21-689C37FD42E0}" type="datetimeFigureOut">
              <a:rPr lang="tr-TR" smtClean="0"/>
              <a:t>3.02.2025</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B58ACD-547C-4DFD-8AE0-7AFCC1E5F131}" type="slidenum">
              <a:rPr lang="tr-TR" smtClean="0"/>
              <a:t>‹#›</a:t>
            </a:fld>
            <a:endParaRPr lang="tr-TR"/>
          </a:p>
        </p:txBody>
      </p:sp>
    </p:spTree>
    <p:extLst>
      <p:ext uri="{BB962C8B-B14F-4D97-AF65-F5344CB8AC3E}">
        <p14:creationId xmlns:p14="http://schemas.microsoft.com/office/powerpoint/2010/main" val="2430559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E192DE2-7A25-4AA3-B919-8F28FAA29328}" type="slidenum">
              <a:rPr lang="en-US" altLang="tr-TR" smtClean="0"/>
              <a:pPr>
                <a:defRPr/>
              </a:pPr>
              <a:t>1</a:t>
            </a:fld>
            <a:endParaRPr lang="en-US" altLang="tr-TR" dirty="0"/>
          </a:p>
        </p:txBody>
      </p:sp>
    </p:spTree>
    <p:extLst>
      <p:ext uri="{BB962C8B-B14F-4D97-AF65-F5344CB8AC3E}">
        <p14:creationId xmlns:p14="http://schemas.microsoft.com/office/powerpoint/2010/main" val="250277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F0D71-E2E7-B185-C987-30E392F5FF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73AC1CA0-5599-4196-A19F-BD16BC9D27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1D1BF745-F98D-369A-A243-1F9091B62087}"/>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5" name="Footer Placeholder 4">
            <a:extLst>
              <a:ext uri="{FF2B5EF4-FFF2-40B4-BE49-F238E27FC236}">
                <a16:creationId xmlns:a16="http://schemas.microsoft.com/office/drawing/2014/main" id="{4E64CB7C-AD04-7C8C-1284-A4A6808DAB5C}"/>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6119899D-95A3-FB79-E9CA-C9F36117D70B}"/>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298738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D54F7-F6D7-0802-FCD0-9A696A8E782D}"/>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4898DE88-A4E1-5A52-291D-71D4848923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69D9A33A-4724-1F05-2B7B-8044268DD191}"/>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5" name="Footer Placeholder 4">
            <a:extLst>
              <a:ext uri="{FF2B5EF4-FFF2-40B4-BE49-F238E27FC236}">
                <a16:creationId xmlns:a16="http://schemas.microsoft.com/office/drawing/2014/main" id="{BC36F072-4294-5FAB-4250-47AD1D39C09E}"/>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4D8C3DC-9047-1B18-FFA2-240968AEF0E0}"/>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77657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5D38E0-8D5D-D3B6-E2DE-3129863782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7B01EE15-B6F9-9044-FCBB-FD508E3AE5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0172C8E1-D4D4-D906-BDB5-0AC47A2C9271}"/>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5" name="Footer Placeholder 4">
            <a:extLst>
              <a:ext uri="{FF2B5EF4-FFF2-40B4-BE49-F238E27FC236}">
                <a16:creationId xmlns:a16="http://schemas.microsoft.com/office/drawing/2014/main" id="{89C72A32-D585-2A98-8DD4-000B7ACFFF1F}"/>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61B7E9-6B59-ED94-EAB5-F2F3F2A711C1}"/>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3668305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6E08E-97F5-8CDE-FAEF-05E7335E21C9}"/>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DE335D4-4A5E-2068-0D33-534B066F4B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4ECA823C-BFC7-ED2A-C78E-A998BE36BFB6}"/>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5" name="Footer Placeholder 4">
            <a:extLst>
              <a:ext uri="{FF2B5EF4-FFF2-40B4-BE49-F238E27FC236}">
                <a16:creationId xmlns:a16="http://schemas.microsoft.com/office/drawing/2014/main" id="{B60F0445-D6D4-8433-E35F-50E46C30FEC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5E7DD65C-67E9-ACA7-B67E-6B3618B21495}"/>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2284065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6FB77-57FB-37DB-8239-2BB8504531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961305C3-9B14-5DC9-4841-8C7F62F622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60F6EB-AF42-18B0-9221-4E62471382A5}"/>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5" name="Footer Placeholder 4">
            <a:extLst>
              <a:ext uri="{FF2B5EF4-FFF2-40B4-BE49-F238E27FC236}">
                <a16:creationId xmlns:a16="http://schemas.microsoft.com/office/drawing/2014/main" id="{CA88850C-F463-3E34-2870-FA72A68A7B73}"/>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17A1945F-2763-1A7B-BA6F-D4A9058646D0}"/>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377968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0F30D-B438-8022-80C4-FFCB35A8B1F9}"/>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9C02E649-D1F5-5E68-1827-8DCE3E233B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23E90CB7-5B6E-5C2E-4C30-2EE215BB82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3185402E-F13A-5D82-A2F0-A6E635DCB6BD}"/>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6" name="Footer Placeholder 5">
            <a:extLst>
              <a:ext uri="{FF2B5EF4-FFF2-40B4-BE49-F238E27FC236}">
                <a16:creationId xmlns:a16="http://schemas.microsoft.com/office/drawing/2014/main" id="{5369097E-964E-ED78-625E-8AEB641DEE8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DAC9AE75-B74D-D7F1-7A16-A065AE55DEB6}"/>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3382109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69512-06F2-101F-80BF-AC8ECBF778A2}"/>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0241CFB-778B-B5AD-B82C-7D0481EBE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1A81CE-95DA-C66B-E87A-C4D5A5D40C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DD442EE5-14C7-68E1-665A-F6553F7D08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5DA4C5-9A67-9DCF-BCD3-0CB7545703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8BC1FE45-E71D-6D53-DE9A-A2D4EC25712B}"/>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8" name="Footer Placeholder 7">
            <a:extLst>
              <a:ext uri="{FF2B5EF4-FFF2-40B4-BE49-F238E27FC236}">
                <a16:creationId xmlns:a16="http://schemas.microsoft.com/office/drawing/2014/main" id="{1C61EF41-120A-E519-E86B-AADE28CF71BE}"/>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7A7C216B-ED4E-A620-F575-3D1C31F28FE0}"/>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4123524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B5E01-9ADD-B75D-4A0F-B4EF4E1B2066}"/>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84F6882F-F260-A669-4CAA-D6A52C5173ED}"/>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4" name="Footer Placeholder 3">
            <a:extLst>
              <a:ext uri="{FF2B5EF4-FFF2-40B4-BE49-F238E27FC236}">
                <a16:creationId xmlns:a16="http://schemas.microsoft.com/office/drawing/2014/main" id="{C3B80724-7849-942C-7CD7-DEA7A55D458F}"/>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82E9522B-F93B-4172-6739-DD5DACD8AFA6}"/>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2569758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D627B3-7B20-7721-ABF9-F5B8A98D1040}"/>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3" name="Footer Placeholder 2">
            <a:extLst>
              <a:ext uri="{FF2B5EF4-FFF2-40B4-BE49-F238E27FC236}">
                <a16:creationId xmlns:a16="http://schemas.microsoft.com/office/drawing/2014/main" id="{AB5D54A3-E33F-7F74-B0F3-72C3092D9008}"/>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D86BF5CC-303A-5661-4B97-5DF4F92C5C0F}"/>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362141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44347-BDA5-135A-1718-A390B96FE5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1E40CB1C-8FE3-9D23-E513-F6BDA6F786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4A442414-7A39-4197-516B-8BB814FC1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A1B676-3D06-0EDB-5535-9A79F5573A02}"/>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6" name="Footer Placeholder 5">
            <a:extLst>
              <a:ext uri="{FF2B5EF4-FFF2-40B4-BE49-F238E27FC236}">
                <a16:creationId xmlns:a16="http://schemas.microsoft.com/office/drawing/2014/main" id="{CB00911B-03E0-E350-2AC0-D94A0FC3DE44}"/>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333D7E9B-0D9B-D948-FB75-F28D91B69323}"/>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1840322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43B53-DB0E-5912-C64D-43ACA50940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CB797306-5C32-7065-E7E5-F7FBB8F6E2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8F11DCBC-B291-14BE-84C2-5D0341D807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7C10C1-4C70-53CB-C3CF-2360989092B0}"/>
              </a:ext>
            </a:extLst>
          </p:cNvPr>
          <p:cNvSpPr>
            <a:spLocks noGrp="1"/>
          </p:cNvSpPr>
          <p:nvPr>
            <p:ph type="dt" sz="half" idx="10"/>
          </p:nvPr>
        </p:nvSpPr>
        <p:spPr/>
        <p:txBody>
          <a:bodyPr/>
          <a:lstStyle/>
          <a:p>
            <a:fld id="{6EC4E7F8-2657-48D9-A38E-3A2C0DE3E770}" type="datetimeFigureOut">
              <a:rPr lang="tr-TR" smtClean="0"/>
              <a:t>3.02.2025</a:t>
            </a:fld>
            <a:endParaRPr lang="tr-TR"/>
          </a:p>
        </p:txBody>
      </p:sp>
      <p:sp>
        <p:nvSpPr>
          <p:cNvPr id="6" name="Footer Placeholder 5">
            <a:extLst>
              <a:ext uri="{FF2B5EF4-FFF2-40B4-BE49-F238E27FC236}">
                <a16:creationId xmlns:a16="http://schemas.microsoft.com/office/drawing/2014/main" id="{13C64BC4-D2E3-C884-63A2-8FFACF81930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F27D02AB-FC05-9081-E55F-6BEB1AADD2E7}"/>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94210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65F8C5-8B2D-B17E-0264-2510D39A38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2DED2B5F-E5FA-3D70-4204-11C00960B0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567DBCAF-4C67-8F25-0027-07497E79C5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4E7F8-2657-48D9-A38E-3A2C0DE3E770}" type="datetimeFigureOut">
              <a:rPr lang="tr-TR" smtClean="0"/>
              <a:t>3.02.2025</a:t>
            </a:fld>
            <a:endParaRPr lang="tr-TR"/>
          </a:p>
        </p:txBody>
      </p:sp>
      <p:sp>
        <p:nvSpPr>
          <p:cNvPr id="5" name="Footer Placeholder 4">
            <a:extLst>
              <a:ext uri="{FF2B5EF4-FFF2-40B4-BE49-F238E27FC236}">
                <a16:creationId xmlns:a16="http://schemas.microsoft.com/office/drawing/2014/main" id="{4AE62640-A797-9FCE-2C4D-AD8266A76B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E0D3998F-7E5C-DE03-1F6B-893C50F935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CBF86-1187-442D-9450-B6808ED5C21E}" type="slidenum">
              <a:rPr lang="tr-TR" smtClean="0"/>
              <a:t>‹#›</a:t>
            </a:fld>
            <a:endParaRPr lang="tr-TR"/>
          </a:p>
        </p:txBody>
      </p:sp>
    </p:spTree>
    <p:extLst>
      <p:ext uri="{BB962C8B-B14F-4D97-AF65-F5344CB8AC3E}">
        <p14:creationId xmlns:p14="http://schemas.microsoft.com/office/powerpoint/2010/main" val="1533076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8CBB2BBC-0341-4662-BC03-3D4B2E853CE2}"/>
              </a:ext>
            </a:extLst>
          </p:cNvPr>
          <p:cNvSpPr txBox="1">
            <a:spLocks/>
          </p:cNvSpPr>
          <p:nvPr/>
        </p:nvSpPr>
        <p:spPr bwMode="auto">
          <a:xfrm>
            <a:off x="8197453" y="5804298"/>
            <a:ext cx="2128838" cy="20597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defPPr>
              <a:defRPr lang="tr-TR"/>
            </a:defPPr>
            <a:lvl1pPr algn="r"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1pPr>
            <a:lvl2pPr marL="742950" indent="-28575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5pPr>
            <a:lvl6pPr marL="2514600" indent="-228600" algn="l" defTabSz="914400" rtl="0" eaLnBrk="0" fontAlgn="base" latinLnBrk="0"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6pPr>
            <a:lvl7pPr marL="2971800" indent="-228600" algn="l" defTabSz="914400" rtl="0" eaLnBrk="0" fontAlgn="base" latinLnBrk="0"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7pPr>
            <a:lvl8pPr marL="3429000" indent="-228600" algn="l" defTabSz="914400" rtl="0" eaLnBrk="0" fontAlgn="base" latinLnBrk="0"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8pPr>
            <a:lvl9pPr marL="3886200" indent="-228600" algn="l" defTabSz="914400" rtl="0" eaLnBrk="0" fontAlgn="base" latinLnBrk="0"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9pPr>
          </a:lstStyle>
          <a:p>
            <a:pPr>
              <a:lnSpc>
                <a:spcPct val="100000"/>
              </a:lnSpc>
              <a:spcBef>
                <a:spcPct val="0"/>
              </a:spcBef>
              <a:buFontTx/>
              <a:buNone/>
            </a:pPr>
            <a:fld id="{BA4ECF67-48B7-46FE-914E-97D9D1B29D39}" type="slidenum">
              <a:rPr lang="en-US" altLang="en-US" sz="750" b="1">
                <a:solidFill>
                  <a:schemeClr val="bg1"/>
                </a:solidFill>
              </a:rPr>
              <a:pPr>
                <a:lnSpc>
                  <a:spcPct val="100000"/>
                </a:lnSpc>
                <a:spcBef>
                  <a:spcPct val="0"/>
                </a:spcBef>
                <a:buFontTx/>
                <a:buNone/>
              </a:pPr>
              <a:t>1</a:t>
            </a:fld>
            <a:endParaRPr lang="en-US" altLang="en-US" sz="750" b="1" dirty="0">
              <a:solidFill>
                <a:schemeClr val="bg1"/>
              </a:solidFill>
            </a:endParaRPr>
          </a:p>
        </p:txBody>
      </p:sp>
      <p:sp>
        <p:nvSpPr>
          <p:cNvPr id="11" name="Slide Number Placeholder 4">
            <a:extLst>
              <a:ext uri="{FF2B5EF4-FFF2-40B4-BE49-F238E27FC236}">
                <a16:creationId xmlns:a16="http://schemas.microsoft.com/office/drawing/2014/main" id="{A6A4BC1D-30D7-4B91-A422-711FAA930C6C}"/>
              </a:ext>
            </a:extLst>
          </p:cNvPr>
          <p:cNvSpPr txBox="1">
            <a:spLocks/>
          </p:cNvSpPr>
          <p:nvPr/>
        </p:nvSpPr>
        <p:spPr bwMode="auto">
          <a:xfrm>
            <a:off x="8197453" y="5799535"/>
            <a:ext cx="2128838" cy="205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fld id="{AABEF1EE-B4F6-412C-B420-760DF5D5A379}" type="slidenum">
              <a:rPr lang="tr-TR" altLang="en-US" sz="750" b="1">
                <a:solidFill>
                  <a:schemeClr val="bg1"/>
                </a:solidFill>
              </a:rPr>
              <a:pPr algn="r" eaLnBrk="1" hangingPunct="1">
                <a:lnSpc>
                  <a:spcPct val="100000"/>
                </a:lnSpc>
                <a:spcBef>
                  <a:spcPct val="0"/>
                </a:spcBef>
                <a:buFontTx/>
                <a:buNone/>
              </a:pPr>
              <a:t>1</a:t>
            </a:fld>
            <a:endParaRPr lang="tr-TR" altLang="en-US" sz="750" b="1">
              <a:solidFill>
                <a:schemeClr val="bg1"/>
              </a:solidFill>
            </a:endParaRPr>
          </a:p>
        </p:txBody>
      </p:sp>
      <p:cxnSp>
        <p:nvCxnSpPr>
          <p:cNvPr id="19" name="Düz Bağlayıcı 16">
            <a:extLst>
              <a:ext uri="{FF2B5EF4-FFF2-40B4-BE49-F238E27FC236}">
                <a16:creationId xmlns:a16="http://schemas.microsoft.com/office/drawing/2014/main" id="{F17B42CE-D212-47F5-8BB9-F269BDD1E0D6}"/>
              </a:ext>
            </a:extLst>
          </p:cNvPr>
          <p:cNvCxnSpPr/>
          <p:nvPr/>
        </p:nvCxnSpPr>
        <p:spPr>
          <a:xfrm>
            <a:off x="1588" y="912813"/>
            <a:ext cx="12190412"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pic>
        <p:nvPicPr>
          <p:cNvPr id="20" name="Picture 19" descr="C:\Users\a_girinci\Downloads\ICBC Logo\ICBC LOGO.png">
            <a:extLst>
              <a:ext uri="{FF2B5EF4-FFF2-40B4-BE49-F238E27FC236}">
                <a16:creationId xmlns:a16="http://schemas.microsoft.com/office/drawing/2014/main" id="{FEE98F0F-0B62-4205-9A3D-51B9053ADE9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8000" y="144463"/>
            <a:ext cx="1900238"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Metin Kutusu 2">
            <a:extLst>
              <a:ext uri="{FF2B5EF4-FFF2-40B4-BE49-F238E27FC236}">
                <a16:creationId xmlns:a16="http://schemas.microsoft.com/office/drawing/2014/main" id="{49C747CD-A9D1-44A8-B2B7-777B7C0730C7}"/>
              </a:ext>
            </a:extLst>
          </p:cNvPr>
          <p:cNvSpPr txBox="1">
            <a:spLocks noChangeArrowheads="1"/>
          </p:cNvSpPr>
          <p:nvPr/>
        </p:nvSpPr>
        <p:spPr bwMode="auto">
          <a:xfrm>
            <a:off x="0" y="6596063"/>
            <a:ext cx="12192000" cy="261937"/>
          </a:xfrm>
          <a:prstGeom prst="rect">
            <a:avLst/>
          </a:prstGeom>
          <a:solidFill>
            <a:schemeClr val="tx1"/>
          </a:solidFill>
          <a:ln w="9525">
            <a:solidFill>
              <a:schemeClr val="tx1"/>
            </a:solidFill>
            <a:miter lim="800000"/>
            <a:headEnd/>
            <a:tailEnd/>
          </a:ln>
        </p:spPr>
        <p:txBody>
          <a:bodyPr anchor="ctr"/>
          <a:lstStyle/>
          <a:p>
            <a:pPr indent="449580">
              <a:lnSpc>
                <a:spcPct val="115000"/>
              </a:lnSpc>
              <a:spcAft>
                <a:spcPts val="1000"/>
              </a:spcAft>
              <a:defRPr/>
            </a:pPr>
            <a:r>
              <a:rPr lang="en-US" sz="1050" b="1" dirty="0">
                <a:solidFill>
                  <a:schemeClr val="bg1"/>
                </a:solidFill>
                <a:ea typeface="Calibri"/>
                <a:cs typeface="Times New Roman"/>
              </a:rPr>
              <a:t>ICBC Turkey </a:t>
            </a:r>
            <a:r>
              <a:rPr lang="tr-TR" sz="1050" b="1" dirty="0">
                <a:solidFill>
                  <a:schemeClr val="bg1"/>
                </a:solidFill>
                <a:ea typeface="Calibri"/>
                <a:cs typeface="Times New Roman"/>
              </a:rPr>
              <a:t>Portföy | Şubat 2025</a:t>
            </a:r>
            <a:endParaRPr lang="en-US" sz="1050" b="1" dirty="0">
              <a:solidFill>
                <a:schemeClr val="bg1"/>
              </a:solidFill>
              <a:ea typeface="Calibri"/>
              <a:cs typeface="Times New Roman"/>
            </a:endParaRPr>
          </a:p>
        </p:txBody>
      </p:sp>
      <p:sp>
        <p:nvSpPr>
          <p:cNvPr id="26" name="Slide Number Placeholder 4">
            <a:extLst>
              <a:ext uri="{FF2B5EF4-FFF2-40B4-BE49-F238E27FC236}">
                <a16:creationId xmlns:a16="http://schemas.microsoft.com/office/drawing/2014/main" id="{1964675C-4975-4AE5-B609-67F931C6155D}"/>
              </a:ext>
            </a:extLst>
          </p:cNvPr>
          <p:cNvSpPr txBox="1">
            <a:spLocks/>
          </p:cNvSpPr>
          <p:nvPr/>
        </p:nvSpPr>
        <p:spPr bwMode="auto">
          <a:xfrm>
            <a:off x="8897938" y="6589713"/>
            <a:ext cx="2838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fld id="{AABEF1EE-B4F6-412C-B420-760DF5D5A379}" type="slidenum">
              <a:rPr lang="tr-TR" altLang="en-US" sz="1000" b="1">
                <a:solidFill>
                  <a:schemeClr val="bg1"/>
                </a:solidFill>
              </a:rPr>
              <a:pPr algn="r" eaLnBrk="1" hangingPunct="1">
                <a:lnSpc>
                  <a:spcPct val="100000"/>
                </a:lnSpc>
                <a:spcBef>
                  <a:spcPct val="0"/>
                </a:spcBef>
                <a:buFontTx/>
                <a:buNone/>
              </a:pPr>
              <a:t>1</a:t>
            </a:fld>
            <a:endParaRPr lang="tr-TR" altLang="en-US" sz="1000" b="1">
              <a:solidFill>
                <a:schemeClr val="bg1"/>
              </a:solidFill>
            </a:endParaRPr>
          </a:p>
        </p:txBody>
      </p:sp>
      <p:sp>
        <p:nvSpPr>
          <p:cNvPr id="5" name="Dikdörtgen 4">
            <a:extLst>
              <a:ext uri="{FF2B5EF4-FFF2-40B4-BE49-F238E27FC236}">
                <a16:creationId xmlns:a16="http://schemas.microsoft.com/office/drawing/2014/main" id="{9F9CD913-5C5D-4FD1-9CFF-5B4ABDCBE084}"/>
              </a:ext>
            </a:extLst>
          </p:cNvPr>
          <p:cNvSpPr/>
          <p:nvPr/>
        </p:nvSpPr>
        <p:spPr>
          <a:xfrm>
            <a:off x="87376" y="321352"/>
            <a:ext cx="11228387" cy="338554"/>
          </a:xfrm>
          <a:prstGeom prst="rect">
            <a:avLst/>
          </a:prstGeom>
        </p:spPr>
        <p:txBody>
          <a:bodyPr wrap="square">
            <a:spAutoFit/>
          </a:bodyPr>
          <a:lstStyle/>
          <a:p>
            <a:pPr lvl="0" algn="ctr">
              <a:defRPr/>
            </a:pPr>
            <a:r>
              <a:rPr lang="tr-TR" sz="1600" b="1" dirty="0">
                <a:solidFill>
                  <a:srgbClr val="95000B"/>
                </a:solidFill>
                <a:latin typeface="Calibri Gövde"/>
                <a:ea typeface="MS PGothic" panose="020B0600070205080204" pitchFamily="34" charset="-128"/>
              </a:rPr>
              <a:t>YATIRIM FONLARIMIZDA VERGİLENDİRME</a:t>
            </a:r>
          </a:p>
        </p:txBody>
      </p:sp>
      <p:graphicFrame>
        <p:nvGraphicFramePr>
          <p:cNvPr id="25" name="Table 1">
            <a:extLst>
              <a:ext uri="{FF2B5EF4-FFF2-40B4-BE49-F238E27FC236}">
                <a16:creationId xmlns:a16="http://schemas.microsoft.com/office/drawing/2014/main" id="{99BD593B-0716-40A7-8D57-3FA1F668B595}"/>
              </a:ext>
            </a:extLst>
          </p:cNvPr>
          <p:cNvGraphicFramePr>
            <a:graphicFrameLocks noGrp="1"/>
          </p:cNvGraphicFramePr>
          <p:nvPr>
            <p:extLst>
              <p:ext uri="{D42A27DB-BD31-4B8C-83A1-F6EECF244321}">
                <p14:modId xmlns:p14="http://schemas.microsoft.com/office/powerpoint/2010/main" val="3076380057"/>
              </p:ext>
            </p:extLst>
          </p:nvPr>
        </p:nvGraphicFramePr>
        <p:xfrm>
          <a:off x="508000" y="912814"/>
          <a:ext cx="11228387" cy="4276921"/>
        </p:xfrm>
        <a:graphic>
          <a:graphicData uri="http://schemas.openxmlformats.org/drawingml/2006/table">
            <a:tbl>
              <a:tblPr firstRow="1"/>
              <a:tblGrid>
                <a:gridCol w="2482088">
                  <a:extLst>
                    <a:ext uri="{9D8B030D-6E8A-4147-A177-3AD203B41FA5}">
                      <a16:colId xmlns:a16="http://schemas.microsoft.com/office/drawing/2014/main" val="6830372"/>
                    </a:ext>
                  </a:extLst>
                </a:gridCol>
                <a:gridCol w="1064098">
                  <a:extLst>
                    <a:ext uri="{9D8B030D-6E8A-4147-A177-3AD203B41FA5}">
                      <a16:colId xmlns:a16="http://schemas.microsoft.com/office/drawing/2014/main" val="2069696677"/>
                    </a:ext>
                  </a:extLst>
                </a:gridCol>
                <a:gridCol w="1077704">
                  <a:extLst>
                    <a:ext uri="{9D8B030D-6E8A-4147-A177-3AD203B41FA5}">
                      <a16:colId xmlns:a16="http://schemas.microsoft.com/office/drawing/2014/main" val="535970309"/>
                    </a:ext>
                  </a:extLst>
                </a:gridCol>
                <a:gridCol w="1979414">
                  <a:extLst>
                    <a:ext uri="{9D8B030D-6E8A-4147-A177-3AD203B41FA5}">
                      <a16:colId xmlns:a16="http://schemas.microsoft.com/office/drawing/2014/main" val="1649330836"/>
                    </a:ext>
                  </a:extLst>
                </a:gridCol>
                <a:gridCol w="1839717">
                  <a:extLst>
                    <a:ext uri="{9D8B030D-6E8A-4147-A177-3AD203B41FA5}">
                      <a16:colId xmlns:a16="http://schemas.microsoft.com/office/drawing/2014/main" val="2292999746"/>
                    </a:ext>
                  </a:extLst>
                </a:gridCol>
                <a:gridCol w="1392683">
                  <a:extLst>
                    <a:ext uri="{9D8B030D-6E8A-4147-A177-3AD203B41FA5}">
                      <a16:colId xmlns:a16="http://schemas.microsoft.com/office/drawing/2014/main" val="422029840"/>
                    </a:ext>
                  </a:extLst>
                </a:gridCol>
                <a:gridCol w="1392683">
                  <a:extLst>
                    <a:ext uri="{9D8B030D-6E8A-4147-A177-3AD203B41FA5}">
                      <a16:colId xmlns:a16="http://schemas.microsoft.com/office/drawing/2014/main" val="1732050432"/>
                    </a:ext>
                  </a:extLst>
                </a:gridCol>
              </a:tblGrid>
              <a:tr h="198819">
                <a:tc rowSpan="3">
                  <a:txBody>
                    <a:bodyPr/>
                    <a:lstStyle/>
                    <a:p>
                      <a:pPr algn="ctr" fontAlgn="ctr"/>
                      <a:endParaRPr lang="tr-TR" sz="1000" b="1" i="0" u="none" strike="noStrike" dirty="0">
                        <a:solidFill>
                          <a:schemeClr val="tx1"/>
                        </a:solidFill>
                        <a:effectLst/>
                        <a:latin typeface="Arial Narrow" panose="020B0606020202030204" pitchFamily="34" charset="0"/>
                      </a:endParaRPr>
                    </a:p>
                    <a:p>
                      <a:pPr algn="ctr" fontAlgn="ctr"/>
                      <a:endParaRPr lang="tr-TR" sz="1000" b="1" i="0" u="none" strike="noStrike" dirty="0">
                        <a:solidFill>
                          <a:schemeClr val="tx1"/>
                        </a:solidFill>
                        <a:effectLst/>
                        <a:latin typeface="Arial Narrow" panose="020B0606020202030204" pitchFamily="34" charset="0"/>
                      </a:endParaRPr>
                    </a:p>
                    <a:p>
                      <a:pPr algn="ctr" fontAlgn="ctr"/>
                      <a:r>
                        <a:rPr lang="tr-TR" sz="1400" b="1" i="0" u="none" strike="noStrike" dirty="0">
                          <a:solidFill>
                            <a:schemeClr val="tx1"/>
                          </a:solidFill>
                          <a:effectLst/>
                          <a:latin typeface="Arial Narrow" panose="020B0606020202030204" pitchFamily="34" charset="0"/>
                        </a:rPr>
                        <a:t>MÜKELLEF GELİR</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gridSpan="2">
                  <a:txBody>
                    <a:bodyPr/>
                    <a:lstStyle/>
                    <a:p>
                      <a:pPr algn="ctr" fontAlgn="auto"/>
                      <a:r>
                        <a:rPr lang="tr-TR" sz="1100" b="1" i="0" u="none" strike="noStrike" dirty="0">
                          <a:solidFill>
                            <a:schemeClr val="tx1"/>
                          </a:solidFill>
                          <a:effectLst/>
                          <a:latin typeface="Arial Narrow" panose="020B0606020202030204" pitchFamily="34" charset="0"/>
                        </a:rPr>
                        <a:t>GERÇEK KİŞİ</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hMerge="1">
                  <a:txBody>
                    <a:bodyPr/>
                    <a:lstStyle/>
                    <a:p>
                      <a:endParaRPr lang="tr-TR"/>
                    </a:p>
                  </a:txBody>
                  <a:tcPr/>
                </a:tc>
                <a:tc gridSpan="4">
                  <a:txBody>
                    <a:bodyPr/>
                    <a:lstStyle/>
                    <a:p>
                      <a:pPr algn="ctr" fontAlgn="auto"/>
                      <a:r>
                        <a:rPr lang="tr-TR" sz="1100" b="1" i="0" u="none" strike="noStrike" dirty="0">
                          <a:solidFill>
                            <a:schemeClr val="tx1"/>
                          </a:solidFill>
                          <a:effectLst/>
                          <a:latin typeface="Arial Narrow" panose="020B0606020202030204" pitchFamily="34" charset="0"/>
                        </a:rPr>
                        <a:t>TÜZEL KİŞİ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08976828"/>
                  </a:ext>
                </a:extLst>
              </a:tr>
              <a:tr h="237962">
                <a:tc vMerge="1">
                  <a:txBody>
                    <a:bodyPr/>
                    <a:lstStyle/>
                    <a:p>
                      <a:endParaRPr lang="tr-TR"/>
                    </a:p>
                  </a:txBody>
                  <a:tcPr/>
                </a:tc>
                <a:tc rowSpan="2">
                  <a:txBody>
                    <a:bodyPr/>
                    <a:lstStyle/>
                    <a:p>
                      <a:pPr algn="ctr" fontAlgn="ctr"/>
                      <a:r>
                        <a:rPr lang="tr-TR" sz="1100" b="1" i="0" u="none" strike="noStrike" dirty="0">
                          <a:solidFill>
                            <a:schemeClr val="tx1"/>
                          </a:solidFill>
                          <a:effectLst/>
                          <a:latin typeface="Arial Narrow" panose="020B0606020202030204" pitchFamily="34" charset="0"/>
                        </a:rPr>
                        <a:t>Tam Mükellef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rowSpan="2">
                  <a:txBody>
                    <a:bodyPr/>
                    <a:lstStyle/>
                    <a:p>
                      <a:pPr algn="ctr" fontAlgn="ctr"/>
                      <a:r>
                        <a:rPr lang="tr-TR" sz="1100" b="1" i="0" u="none" strike="noStrike" dirty="0">
                          <a:solidFill>
                            <a:schemeClr val="tx1"/>
                          </a:solidFill>
                          <a:effectLst/>
                          <a:latin typeface="Arial Narrow" panose="020B0606020202030204" pitchFamily="34" charset="0"/>
                        </a:rPr>
                        <a:t>Dar Mükellef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gridSpan="2">
                  <a:txBody>
                    <a:bodyPr/>
                    <a:lstStyle/>
                    <a:p>
                      <a:pPr algn="ctr" fontAlgn="ctr"/>
                      <a:r>
                        <a:rPr lang="tr-TR" sz="1100" b="1" i="0" u="none" strike="noStrike" dirty="0">
                          <a:solidFill>
                            <a:schemeClr val="tx1"/>
                          </a:solidFill>
                          <a:effectLst/>
                          <a:latin typeface="Arial Narrow" panose="020B0606020202030204" pitchFamily="34" charset="0"/>
                        </a:rPr>
                        <a:t>Tam Mükellef</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hMerge="1">
                  <a:txBody>
                    <a:bodyPr/>
                    <a:lstStyle/>
                    <a:p>
                      <a:endParaRPr lang="tr-TR"/>
                    </a:p>
                  </a:txBody>
                  <a:tcPr/>
                </a:tc>
                <a:tc gridSpan="2">
                  <a:txBody>
                    <a:bodyPr/>
                    <a:lstStyle/>
                    <a:p>
                      <a:pPr marL="0" algn="ctr" defTabSz="6858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Dar Mükellef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hMerge="1">
                  <a:txBody>
                    <a:bodyPr/>
                    <a:lstStyle/>
                    <a:p>
                      <a:endParaRPr lang="tr-TR"/>
                    </a:p>
                  </a:txBody>
                  <a:tcPr/>
                </a:tc>
                <a:extLst>
                  <a:ext uri="{0D108BD9-81ED-4DB2-BD59-A6C34878D82A}">
                    <a16:rowId xmlns:a16="http://schemas.microsoft.com/office/drawing/2014/main" val="197642504"/>
                  </a:ext>
                </a:extLst>
              </a:tr>
              <a:tr h="123550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t"/>
                      <a:r>
                        <a:rPr lang="tr-TR" sz="1000" b="1" i="0" u="none" strike="noStrike" dirty="0">
                          <a:solidFill>
                            <a:schemeClr val="tx1"/>
                          </a:solidFill>
                          <a:effectLst/>
                          <a:latin typeface="Arial Narrow" panose="020B0606020202030204" pitchFamily="34" charset="0"/>
                        </a:rPr>
                        <a:t>Tam Mükellef Sermaye Şirketleri             ( Türk Ticaret Kanunu hükümlerine göre kurulmuş anonim, limited ve sermayesi paylara bölünmüş komandit şirkletler ile benzer nitelikteki yabancı şirketler, Yatırım Fonları, Yatırım Ortaklıkları vs.)</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B699"/>
                    </a:solidFill>
                  </a:tcPr>
                </a:tc>
                <a:tc>
                  <a:txBody>
                    <a:bodyPr/>
                    <a:lstStyle/>
                    <a:p>
                      <a:pPr algn="ctr" fontAlgn="ctr"/>
                      <a:r>
                        <a:rPr lang="tr-TR" sz="1000" b="1" i="0" u="none" strike="noStrike" dirty="0">
                          <a:solidFill>
                            <a:schemeClr val="tx1"/>
                          </a:solidFill>
                          <a:effectLst/>
                          <a:latin typeface="Arial Narrow" panose="020B0606020202030204" pitchFamily="34" charset="0"/>
                        </a:rPr>
                        <a:t>Tam Mükellef Diğer Kurumlar    (Vakıflar, Dernekler, Kooperatifler vs.)</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a:txBody>
                    <a:bodyPr/>
                    <a:lstStyle/>
                    <a:p>
                      <a:pPr algn="ctr" fontAlgn="ctr"/>
                      <a:r>
                        <a:rPr lang="tr-TR" sz="1000" b="1" i="0" u="none" strike="noStrike" dirty="0">
                          <a:solidFill>
                            <a:schemeClr val="tx1"/>
                          </a:solidFill>
                          <a:effectLst/>
                          <a:latin typeface="Arial Narrow" panose="020B0606020202030204" pitchFamily="34" charset="0"/>
                        </a:rPr>
                        <a:t>Dar Mükellef Sermaye Şirketleri, Yatırım Fonu ve Yatırım Ortaklıkları</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a:txBody>
                    <a:bodyPr/>
                    <a:lstStyle/>
                    <a:p>
                      <a:pPr algn="ctr" fontAlgn="ctr"/>
                      <a:r>
                        <a:rPr lang="tr-TR" sz="1000" b="1" i="0" u="none" strike="noStrike" dirty="0">
                          <a:solidFill>
                            <a:schemeClr val="tx1"/>
                          </a:solidFill>
                          <a:effectLst/>
                          <a:latin typeface="Arial Narrow" panose="020B0606020202030204" pitchFamily="34" charset="0"/>
                        </a:rPr>
                        <a:t>Dar Mükellef Diğer Kurumlar</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extLst>
                  <a:ext uri="{0D108BD9-81ED-4DB2-BD59-A6C34878D82A}">
                    <a16:rowId xmlns:a16="http://schemas.microsoft.com/office/drawing/2014/main" val="824966323"/>
                  </a:ext>
                </a:extLst>
              </a:tr>
              <a:tr h="246957">
                <a:tc>
                  <a:txBody>
                    <a:bodyPr/>
                    <a:lstStyle/>
                    <a:p>
                      <a:pPr marL="0" algn="l"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PARA PİYASASI (TL) FONU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0008380"/>
                  </a:ext>
                </a:extLst>
              </a:tr>
              <a:tr h="3921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tr-TR" sz="1100" b="1" i="0" u="none" strike="noStrike" kern="1200" dirty="0">
                          <a:solidFill>
                            <a:schemeClr val="tx1"/>
                          </a:solidFill>
                          <a:effectLst/>
                          <a:latin typeface="Arial Narrow" panose="020B0606020202030204" pitchFamily="34" charset="0"/>
                          <a:ea typeface="+mn-ea"/>
                          <a:cs typeface="+mn-cs"/>
                        </a:rPr>
                        <a:t>BİRİNCİ KISA VADELİ BORÇLANMA ARAÇLARI (TL) FONU</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1700190"/>
                  </a:ext>
                </a:extLst>
              </a:tr>
              <a:tr h="246957">
                <a:tc>
                  <a:txBody>
                    <a:bodyPr/>
                    <a:lstStyle/>
                    <a:p>
                      <a:pPr marL="0" algn="l"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ALTIN FONU</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3145296"/>
                  </a:ext>
                </a:extLst>
              </a:tr>
              <a:tr h="246957">
                <a:tc>
                  <a:txBody>
                    <a:bodyPr/>
                    <a:lstStyle/>
                    <a:p>
                      <a:pPr marL="0" algn="l"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FON SEPETİ FONU</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5907326"/>
                  </a:ext>
                </a:extLst>
              </a:tr>
              <a:tr h="246957">
                <a:tc>
                  <a:txBody>
                    <a:bodyPr/>
                    <a:lstStyle/>
                    <a:p>
                      <a:pPr algn="l" fontAlgn="ctr"/>
                      <a:r>
                        <a:rPr lang="tr-TR" sz="1100" b="1" i="0" u="none" strike="noStrike" dirty="0">
                          <a:solidFill>
                            <a:schemeClr val="tx1"/>
                          </a:solidFill>
                          <a:effectLst/>
                          <a:latin typeface="Arial Narrow" panose="020B0606020202030204" pitchFamily="34" charset="0"/>
                        </a:rPr>
                        <a:t>BİRİNCİ DEĞİŞKEN FON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685800" rtl="0" eaLnBrk="1" fontAlgn="ctr" latinLnBrk="0" hangingPunct="1"/>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4602806"/>
                  </a:ext>
                </a:extLst>
              </a:tr>
              <a:tr h="246957">
                <a:tc>
                  <a:txBody>
                    <a:bodyPr/>
                    <a:lstStyle/>
                    <a:p>
                      <a:pPr algn="l" fontAlgn="ctr"/>
                      <a:r>
                        <a:rPr lang="tr-TR" sz="1100" b="1" i="0" u="none" strike="noStrike" dirty="0">
                          <a:solidFill>
                            <a:schemeClr val="tx1"/>
                          </a:solidFill>
                          <a:effectLst/>
                          <a:latin typeface="Arial Narrow" panose="020B0606020202030204" pitchFamily="34" charset="0"/>
                        </a:rPr>
                        <a:t>İKİNCİ DEĞİŞKEN FON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685800" rtl="0" eaLnBrk="1" fontAlgn="ctr" latinLnBrk="0" hangingPunct="1"/>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3723982"/>
                  </a:ext>
                </a:extLst>
              </a:tr>
              <a:tr h="246957">
                <a:tc>
                  <a:txBody>
                    <a:bodyPr/>
                    <a:lstStyle/>
                    <a:p>
                      <a:pPr algn="l" fontAlgn="ctr"/>
                      <a:r>
                        <a:rPr lang="tr-TR" sz="1100" b="1" i="0" u="none" strike="noStrike" dirty="0">
                          <a:solidFill>
                            <a:schemeClr val="tx1"/>
                          </a:solidFill>
                          <a:effectLst/>
                          <a:latin typeface="Arial Narrow" panose="020B0606020202030204" pitchFamily="34" charset="0"/>
                        </a:rPr>
                        <a:t>SERBEST (DÖVİZ) FON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685800" rtl="0" eaLnBrk="1" fontAlgn="ctr" latinLnBrk="0" hangingPunct="1"/>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5374815"/>
                  </a:ext>
                </a:extLst>
              </a:tr>
              <a:tr h="246957">
                <a:tc>
                  <a:txBody>
                    <a:bodyPr/>
                    <a:lstStyle/>
                    <a:p>
                      <a:pPr algn="l" fontAlgn="ctr"/>
                      <a:r>
                        <a:rPr lang="tr-TR" sz="1100" b="1" i="0" u="none" strike="noStrike" dirty="0">
                          <a:solidFill>
                            <a:schemeClr val="tx1"/>
                          </a:solidFill>
                          <a:effectLst/>
                          <a:latin typeface="Arial Narrow" panose="020B0606020202030204" pitchFamily="34" charset="0"/>
                        </a:rPr>
                        <a:t>BİRİNCİ SERBEST FON</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685800" rtl="0" eaLnBrk="1" fontAlgn="ctr" latinLnBrk="0" hangingPunct="1"/>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5599372"/>
                  </a:ext>
                </a:extLst>
              </a:tr>
              <a:tr h="241916">
                <a:tc>
                  <a:txBody>
                    <a:bodyPr/>
                    <a:lstStyle/>
                    <a:p>
                      <a:pPr marL="0" algn="l" defTabSz="6858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HİSSE SENEDİ FONU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007997"/>
                  </a:ext>
                </a:extLst>
              </a:tr>
              <a:tr h="241916">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tr-TR" sz="1100" b="1" i="0" u="none" strike="noStrike" kern="1200" dirty="0">
                          <a:solidFill>
                            <a:schemeClr val="tx1"/>
                          </a:solidFill>
                          <a:effectLst/>
                          <a:latin typeface="Arial Narrow" panose="020B0606020202030204" pitchFamily="34" charset="0"/>
                          <a:ea typeface="+mn-ea"/>
                          <a:cs typeface="+mn-cs"/>
                        </a:rPr>
                        <a:t>SÜRDÜRÜLEBİLİRLİK HİSSE SENEDİ FONU</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1526434"/>
                  </a:ext>
                </a:extLst>
              </a:tr>
            </a:tbl>
          </a:graphicData>
        </a:graphic>
      </p:graphicFrame>
      <p:sp>
        <p:nvSpPr>
          <p:cNvPr id="31" name="TextBox 2">
            <a:extLst>
              <a:ext uri="{FF2B5EF4-FFF2-40B4-BE49-F238E27FC236}">
                <a16:creationId xmlns:a16="http://schemas.microsoft.com/office/drawing/2014/main" id="{6EBFF78E-FE08-440B-920C-FA1FFC1D01F2}"/>
              </a:ext>
            </a:extLst>
          </p:cNvPr>
          <p:cNvSpPr txBox="1"/>
          <p:nvPr/>
        </p:nvSpPr>
        <p:spPr>
          <a:xfrm>
            <a:off x="496170" y="5265937"/>
            <a:ext cx="11228387" cy="1338828"/>
          </a:xfrm>
          <a:prstGeom prst="rect">
            <a:avLst/>
          </a:prstGeom>
          <a:noFill/>
        </p:spPr>
        <p:txBody>
          <a:bodyPr wrap="square" rtlCol="0">
            <a:spAutoFit/>
          </a:bodyPr>
          <a:lstStyle/>
          <a:p>
            <a:pPr algn="just" rtl="0"/>
            <a:r>
              <a:rPr lang="tr-TR" sz="900" b="1" i="0" u="none" strike="noStrike" baseline="0" dirty="0">
                <a:solidFill>
                  <a:srgbClr val="FF0000"/>
                </a:solidFill>
                <a:latin typeface="Verdana" panose="020B0604030504040204" pitchFamily="34" charset="0"/>
              </a:rPr>
              <a:t>30.04.2024</a:t>
            </a:r>
            <a:r>
              <a:rPr lang="tr-TR" sz="900" b="1" i="0" u="none" strike="noStrike" baseline="0" dirty="0">
                <a:solidFill>
                  <a:srgbClr val="000000"/>
                </a:solidFill>
                <a:latin typeface="Verdana" panose="020B0604030504040204" pitchFamily="34" charset="0"/>
              </a:rPr>
              <a:t> tarih ve  </a:t>
            </a:r>
            <a:r>
              <a:rPr lang="tr-TR" sz="900" b="1" i="0" u="none" strike="noStrike" baseline="0" dirty="0">
                <a:solidFill>
                  <a:srgbClr val="FF0000"/>
                </a:solidFill>
                <a:latin typeface="Verdana" panose="020B0604030504040204" pitchFamily="34" charset="0"/>
              </a:rPr>
              <a:t>32533</a:t>
            </a:r>
            <a:r>
              <a:rPr lang="tr-TR" sz="900" b="1" i="0" u="none" strike="noStrike" baseline="0" dirty="0">
                <a:solidFill>
                  <a:srgbClr val="000000"/>
                </a:solidFill>
                <a:latin typeface="Verdana" panose="020B0604030504040204" pitchFamily="34" charset="0"/>
              </a:rPr>
              <a:t> sayılı </a:t>
            </a:r>
            <a:r>
              <a:rPr lang="tr-TR" sz="900" b="1" i="0" u="none" strike="noStrike" baseline="0" dirty="0">
                <a:solidFill>
                  <a:srgbClr val="FF0000"/>
                </a:solidFill>
                <a:latin typeface="Verdana" panose="020B0604030504040204" pitchFamily="34" charset="0"/>
              </a:rPr>
              <a:t>Resmi Gazete</a:t>
            </a:r>
            <a:r>
              <a:rPr lang="tr-TR" sz="900" b="1" i="0" u="none" strike="noStrike" baseline="0" dirty="0">
                <a:solidFill>
                  <a:srgbClr val="000000"/>
                </a:solidFill>
                <a:latin typeface="Verdana" panose="020B0604030504040204" pitchFamily="34" charset="0"/>
              </a:rPr>
              <a:t>’de yayımlanan 8434 sayılı Cumhurbaşkanı Kararı  uyarınca, </a:t>
            </a:r>
            <a:r>
              <a:rPr lang="tr-TR" sz="900" b="1" i="0" u="sng" strike="noStrike" baseline="0" dirty="0">
                <a:solidFill>
                  <a:srgbClr val="FF0000"/>
                </a:solidFill>
                <a:latin typeface="Verdana" panose="020B0604030504040204" pitchFamily="34" charset="0"/>
              </a:rPr>
              <a:t>30.04.2024 tarihi</a:t>
            </a:r>
            <a:r>
              <a:rPr lang="tr-TR" sz="900" b="1" i="0" u="sng" strike="noStrike" baseline="0" dirty="0">
                <a:solidFill>
                  <a:srgbClr val="000000"/>
                </a:solidFill>
                <a:latin typeface="Verdana" panose="020B0604030504040204" pitchFamily="34" charset="0"/>
              </a:rPr>
              <a:t> itibariyle ICBC Turkey Portföy Para Piyasası (TL) Fonu, ICBC Turkey Portföy Kısa Vadeli Borçlanma Araçları (TL) Fonu, ICBC Turkey Portföy Altın Fonu ve ICBC Turkey Portföy Fon Sepeti Fonu katılma paylarını ellerinde bulunduran yatırımcılara ait alım-satım kazançları için </a:t>
            </a:r>
            <a:r>
              <a:rPr lang="tr-TR" sz="900" b="1" i="0" u="sng" strike="noStrike" baseline="0" dirty="0">
                <a:solidFill>
                  <a:srgbClr val="FF0000"/>
                </a:solidFill>
                <a:latin typeface="Verdana" panose="020B0604030504040204" pitchFamily="34" charset="0"/>
              </a:rPr>
              <a:t>stopaj  %0</a:t>
            </a:r>
            <a:r>
              <a:rPr lang="tr-TR" sz="900" b="1" i="0" u="sng" strike="noStrike" baseline="0" dirty="0">
                <a:solidFill>
                  <a:srgbClr val="000000"/>
                </a:solidFill>
                <a:latin typeface="Verdana" panose="020B0604030504040204" pitchFamily="34" charset="0"/>
              </a:rPr>
              <a:t> olarak uygulanacaktır. </a:t>
            </a:r>
            <a:r>
              <a:rPr lang="tr-TR" sz="900" b="1" i="0" u="sng" strike="noStrike" baseline="0" dirty="0">
                <a:solidFill>
                  <a:srgbClr val="FF0000"/>
                </a:solidFill>
                <a:latin typeface="Verdana" panose="020B0604030504040204" pitchFamily="34" charset="0"/>
              </a:rPr>
              <a:t>01.05.2024 tarihinden itibaren, satın alınmış olan yatırım fonu katılma paylarından elde edilen  alım-satım kazançları, 01.05.2024 - 31.07.2024 tarihleri arasında %7,5 stopaja </a:t>
            </a:r>
            <a:r>
              <a:rPr lang="tr-TR" sz="900" b="1" i="0" u="sng" strike="noStrike" baseline="0" dirty="0">
                <a:solidFill>
                  <a:srgbClr val="000000"/>
                </a:solidFill>
                <a:latin typeface="Verdana" panose="020B0604030504040204" pitchFamily="34" charset="0"/>
              </a:rPr>
              <a:t>tabi olacaktır. </a:t>
            </a:r>
            <a:r>
              <a:rPr lang="tr-TR" sz="900" b="1" u="sng" dirty="0">
                <a:solidFill>
                  <a:srgbClr val="000000"/>
                </a:solidFill>
                <a:latin typeface="Verdana" panose="020B0604030504040204" pitchFamily="34" charset="0"/>
              </a:rPr>
              <a:t>31.10.2024 tarih ve 32709 sayılı Resmi Gazete’de yayımlanan 9075 sayılı Cumhurbaşkanlığı Kararı uyarınca 01.11.2024- 31.01.2025 tarihleri arasında iktisap edilen ICBC Turkey Portföy Para Piyasası (TL) Fonu, ICBC Turkey Portföy Kısa Vadeli Borçlanma Araçları (TL) Fonu, ICBC Turkey Portföy Altın Fonu ve ICBC Turkey Portföy Fon Sepeti Fonu katılma paylarıının alım-satım kazançları  %10 stopaja tabidir. </a:t>
            </a:r>
            <a:r>
              <a:rPr lang="tr-TR" sz="900" b="1" u="sng" dirty="0">
                <a:solidFill>
                  <a:srgbClr val="FF0000"/>
                </a:solidFill>
                <a:latin typeface="Verdana" panose="020B0604030504040204" pitchFamily="34" charset="0"/>
              </a:rPr>
              <a:t>01</a:t>
            </a:r>
            <a:r>
              <a:rPr lang="tr-TR" sz="900" b="1" i="0" u="sng" strike="noStrike" baseline="0" dirty="0">
                <a:solidFill>
                  <a:srgbClr val="FF0000"/>
                </a:solidFill>
                <a:latin typeface="Verdana" panose="020B0604030504040204" pitchFamily="34" charset="0"/>
              </a:rPr>
              <a:t>.02.2025 tarih ve 32800 sayılı resmi gazetede yayımlanan 9487 sayılı Cumhurbaşkanlığı Kararı uyarınca 01.02.2025 tarihinden itibaren satın alınmış olan Para Piyasası, Borçlanma Araçları, Değişken Fonlar, Kıymetll Maden Fonları katılma paylarından elde edilen  alım-satım kazançları %15, Fon Sepeti Fonları %15 stopaja tabi olacaktır, Hisse Senedi Fonları %0 olarak devam edecektir.</a:t>
            </a:r>
            <a:endParaRPr lang="tr-TR" sz="900" b="1" u="sng" dirty="0">
              <a:solidFill>
                <a:srgbClr val="000000"/>
              </a:solidFill>
              <a:latin typeface="Verdana" panose="020B0604030504040204" pitchFamily="34" charset="0"/>
            </a:endParaRPr>
          </a:p>
        </p:txBody>
      </p:sp>
      <p:sp>
        <p:nvSpPr>
          <p:cNvPr id="13" name="Metin kutusu 20">
            <a:extLst>
              <a:ext uri="{FF2B5EF4-FFF2-40B4-BE49-F238E27FC236}">
                <a16:creationId xmlns:a16="http://schemas.microsoft.com/office/drawing/2014/main" id="{FCAE8CB3-9CB8-4E9E-BE96-007FE35F365E}"/>
              </a:ext>
            </a:extLst>
          </p:cNvPr>
          <p:cNvSpPr txBox="1"/>
          <p:nvPr/>
        </p:nvSpPr>
        <p:spPr>
          <a:xfrm>
            <a:off x="658104" y="368299"/>
            <a:ext cx="11131550" cy="400050"/>
          </a:xfrm>
          <a:prstGeom prst="rect">
            <a:avLst/>
          </a:prstGeom>
          <a:noFill/>
        </p:spPr>
        <p:txBody>
          <a:bodyPr>
            <a:spAutoFit/>
          </a:bodyPr>
          <a:lstStyle/>
          <a:p>
            <a:pPr algn="r" eaLnBrk="1" fontAlgn="auto" hangingPunct="1">
              <a:spcBef>
                <a:spcPts val="0"/>
              </a:spcBef>
              <a:spcAft>
                <a:spcPts val="0"/>
              </a:spcAft>
              <a:defRPr/>
            </a:pPr>
            <a:r>
              <a:rPr lang="tr-TR" sz="2000" b="1" dirty="0">
                <a:solidFill>
                  <a:srgbClr val="C00000"/>
                </a:solidFill>
              </a:rPr>
              <a:t>| Şubat 2025</a:t>
            </a:r>
            <a:endParaRPr lang="en-US" sz="2000" b="1" dirty="0">
              <a:solidFill>
                <a:srgbClr val="C00000"/>
              </a:solidFill>
            </a:endParaRPr>
          </a:p>
        </p:txBody>
      </p:sp>
      <p:pic>
        <p:nvPicPr>
          <p:cNvPr id="14" name="Picture 2" descr="C:\Users\d_serap\Desktop\ICBC Portföy logo.PNG">
            <a:extLst>
              <a:ext uri="{FF2B5EF4-FFF2-40B4-BE49-F238E27FC236}">
                <a16:creationId xmlns:a16="http://schemas.microsoft.com/office/drawing/2014/main" id="{237C122E-8BAF-4C9D-9A77-FBB94BB42F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3800" y="381611"/>
            <a:ext cx="1885768" cy="386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109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463</Words>
  <Application>Microsoft Office PowerPoint</Application>
  <PresentationFormat>Widescreen</PresentationFormat>
  <Paragraphs>91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Narrow</vt:lpstr>
      <vt:lpstr>Calibri</vt:lpstr>
      <vt:lpstr>Calibri Gövde</vt:lpstr>
      <vt:lpstr>Calibri Light</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ALIHAN USTUN_PC</dc:creator>
  <cp:lastModifiedBy>UGUR AYDIN</cp:lastModifiedBy>
  <cp:revision>12</cp:revision>
  <dcterms:created xsi:type="dcterms:W3CDTF">2023-12-28T08:23:15Z</dcterms:created>
  <dcterms:modified xsi:type="dcterms:W3CDTF">2025-02-03T11:52:32Z</dcterms:modified>
</cp:coreProperties>
</file>